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6"/>
  </p:notesMasterIdLst>
  <p:handoutMasterIdLst>
    <p:handoutMasterId r:id="rId57"/>
  </p:handoutMasterIdLst>
  <p:sldIdLst>
    <p:sldId id="258" r:id="rId5"/>
    <p:sldId id="424" r:id="rId6"/>
    <p:sldId id="426" r:id="rId7"/>
    <p:sldId id="439" r:id="rId8"/>
    <p:sldId id="374" r:id="rId9"/>
    <p:sldId id="425" r:id="rId10"/>
    <p:sldId id="376" r:id="rId11"/>
    <p:sldId id="380" r:id="rId12"/>
    <p:sldId id="428" r:id="rId13"/>
    <p:sldId id="431" r:id="rId14"/>
    <p:sldId id="433" r:id="rId15"/>
    <p:sldId id="434" r:id="rId16"/>
    <p:sldId id="435" r:id="rId17"/>
    <p:sldId id="390" r:id="rId18"/>
    <p:sldId id="416" r:id="rId19"/>
    <p:sldId id="411" r:id="rId20"/>
    <p:sldId id="330" r:id="rId21"/>
    <p:sldId id="345" r:id="rId22"/>
    <p:sldId id="346" r:id="rId23"/>
    <p:sldId id="366" r:id="rId24"/>
    <p:sldId id="393" r:id="rId25"/>
    <p:sldId id="356" r:id="rId26"/>
    <p:sldId id="363" r:id="rId27"/>
    <p:sldId id="364" r:id="rId28"/>
    <p:sldId id="365" r:id="rId29"/>
    <p:sldId id="347" r:id="rId30"/>
    <p:sldId id="348" r:id="rId31"/>
    <p:sldId id="359" r:id="rId32"/>
    <p:sldId id="400" r:id="rId33"/>
    <p:sldId id="401" r:id="rId34"/>
    <p:sldId id="402" r:id="rId35"/>
    <p:sldId id="403" r:id="rId36"/>
    <p:sldId id="404" r:id="rId37"/>
    <p:sldId id="405" r:id="rId38"/>
    <p:sldId id="406" r:id="rId39"/>
    <p:sldId id="407" r:id="rId40"/>
    <p:sldId id="408" r:id="rId41"/>
    <p:sldId id="409" r:id="rId42"/>
    <p:sldId id="429" r:id="rId43"/>
    <p:sldId id="414" r:id="rId44"/>
    <p:sldId id="373" r:id="rId45"/>
    <p:sldId id="420" r:id="rId46"/>
    <p:sldId id="421" r:id="rId47"/>
    <p:sldId id="422" r:id="rId48"/>
    <p:sldId id="423" r:id="rId49"/>
    <p:sldId id="438" r:id="rId50"/>
    <p:sldId id="415" r:id="rId51"/>
    <p:sldId id="437" r:id="rId52"/>
    <p:sldId id="436" r:id="rId53"/>
    <p:sldId id="430" r:id="rId54"/>
    <p:sldId id="375" r:id="rId5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urry, Karen (FHWA)" initials="SK(" lastIdx="4" clrIdx="0">
    <p:extLst>
      <p:ext uri="{19B8F6BF-5375-455C-9EA6-DF929625EA0E}">
        <p15:presenceInfo xmlns:p15="http://schemas.microsoft.com/office/powerpoint/2012/main" userId="S-1-5-21-982035342-1880134254-310265210-1383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899" autoAdjust="0"/>
  </p:normalViewPr>
  <p:slideViewPr>
    <p:cSldViewPr snapToGrid="0">
      <p:cViewPr varScale="1">
        <p:scale>
          <a:sx n="41" d="100"/>
          <a:sy n="41" d="100"/>
        </p:scale>
        <p:origin x="1794" y="54"/>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784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9" y="2"/>
            <a:ext cx="3037840" cy="466725"/>
          </a:xfrm>
          <a:prstGeom prst="rect">
            <a:avLst/>
          </a:prstGeom>
        </p:spPr>
        <p:txBody>
          <a:bodyPr vert="horz" lIns="91440" tIns="45720" rIns="91440" bIns="45720" rtlCol="0"/>
          <a:lstStyle>
            <a:lvl1pPr algn="r">
              <a:defRPr sz="1200"/>
            </a:lvl1pPr>
          </a:lstStyle>
          <a:p>
            <a:fld id="{B92CC411-0B90-41EC-BB61-9F73FA81307E}" type="datetimeFigureOut">
              <a:rPr lang="en-US" smtClean="0"/>
              <a:t>2/24/2021</a:t>
            </a:fld>
            <a:endParaRPr lang="en-US"/>
          </a:p>
        </p:txBody>
      </p:sp>
      <p:sp>
        <p:nvSpPr>
          <p:cNvPr id="4" name="Footer Placeholder 3"/>
          <p:cNvSpPr>
            <a:spLocks noGrp="1"/>
          </p:cNvSpPr>
          <p:nvPr>
            <p:ph type="ftr" sz="quarter" idx="2"/>
          </p:nvPr>
        </p:nvSpPr>
        <p:spPr>
          <a:xfrm>
            <a:off x="1" y="8829677"/>
            <a:ext cx="3037840"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677"/>
            <a:ext cx="3037840" cy="466725"/>
          </a:xfrm>
          <a:prstGeom prst="rect">
            <a:avLst/>
          </a:prstGeom>
        </p:spPr>
        <p:txBody>
          <a:bodyPr vert="horz" lIns="91440" tIns="45720" rIns="91440" bIns="45720" rtlCol="0" anchor="b"/>
          <a:lstStyle>
            <a:lvl1pPr algn="r">
              <a:defRPr sz="1200"/>
            </a:lvl1pPr>
          </a:lstStyle>
          <a:p>
            <a:fld id="{977CA98C-A0E0-4016-92C1-438BBB6A12A8}" type="slidenum">
              <a:rPr lang="en-US" smtClean="0"/>
              <a:t>‹#›</a:t>
            </a:fld>
            <a:endParaRPr lang="en-US"/>
          </a:p>
        </p:txBody>
      </p:sp>
    </p:spTree>
    <p:extLst>
      <p:ext uri="{BB962C8B-B14F-4D97-AF65-F5344CB8AC3E}">
        <p14:creationId xmlns:p14="http://schemas.microsoft.com/office/powerpoint/2010/main" val="1678502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8255" cy="465445"/>
          </a:xfrm>
          <a:prstGeom prst="rect">
            <a:avLst/>
          </a:prstGeom>
        </p:spPr>
        <p:txBody>
          <a:bodyPr vert="horz" lIns="92309" tIns="46154" rIns="92309" bIns="46154"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970590" y="2"/>
            <a:ext cx="3038255" cy="465445"/>
          </a:xfrm>
          <a:prstGeom prst="rect">
            <a:avLst/>
          </a:prstGeom>
        </p:spPr>
        <p:txBody>
          <a:bodyPr vert="horz" lIns="92309" tIns="46154" rIns="92309" bIns="46154" rtlCol="0"/>
          <a:lstStyle>
            <a:lvl1pPr algn="r">
              <a:defRPr sz="1200">
                <a:latin typeface="Arial" charset="0"/>
              </a:defRPr>
            </a:lvl1pPr>
          </a:lstStyle>
          <a:p>
            <a:pPr>
              <a:defRPr/>
            </a:pPr>
            <a:fld id="{ABFC7B87-0BA5-45CB-B252-83A74D565B3D}" type="datetimeFigureOut">
              <a:rPr lang="en-US"/>
              <a:pPr>
                <a:defRPr/>
              </a:pPr>
              <a:t>2/24/2021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309" tIns="46154" rIns="92309" bIns="46154" rtlCol="0" anchor="ctr"/>
          <a:lstStyle/>
          <a:p>
            <a:pPr lvl="0"/>
            <a:endParaRPr lang="en-US" noProof="0"/>
          </a:p>
        </p:txBody>
      </p:sp>
      <p:sp>
        <p:nvSpPr>
          <p:cNvPr id="5" name="Notes Placeholder 4"/>
          <p:cNvSpPr>
            <a:spLocks noGrp="1"/>
          </p:cNvSpPr>
          <p:nvPr>
            <p:ph type="body" sz="quarter" idx="3"/>
          </p:nvPr>
        </p:nvSpPr>
        <p:spPr>
          <a:xfrm>
            <a:off x="700418" y="4415480"/>
            <a:ext cx="5609565" cy="4184317"/>
          </a:xfrm>
          <a:prstGeom prst="rect">
            <a:avLst/>
          </a:prstGeom>
        </p:spPr>
        <p:txBody>
          <a:bodyPr vert="horz" lIns="92309" tIns="46154" rIns="92309" bIns="4615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396"/>
            <a:ext cx="3038255" cy="465445"/>
          </a:xfrm>
          <a:prstGeom prst="rect">
            <a:avLst/>
          </a:prstGeom>
        </p:spPr>
        <p:txBody>
          <a:bodyPr vert="horz" lIns="92309" tIns="46154" rIns="92309" bIns="46154"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970590" y="8829396"/>
            <a:ext cx="3038255" cy="465445"/>
          </a:xfrm>
          <a:prstGeom prst="rect">
            <a:avLst/>
          </a:prstGeom>
        </p:spPr>
        <p:txBody>
          <a:bodyPr vert="horz" lIns="92309" tIns="46154" rIns="92309" bIns="46154" rtlCol="0" anchor="b"/>
          <a:lstStyle>
            <a:lvl1pPr algn="r">
              <a:defRPr sz="1200">
                <a:latin typeface="Arial" charset="0"/>
              </a:defRPr>
            </a:lvl1pPr>
          </a:lstStyle>
          <a:p>
            <a:pPr>
              <a:defRPr/>
            </a:pPr>
            <a:fld id="{74F06D2A-F673-4DC8-9D37-E8CA78E30C28}" type="slidenum">
              <a:rPr lang="en-US"/>
              <a:pPr>
                <a:defRPr/>
              </a:pPr>
              <a:t>‹#›</a:t>
            </a:fld>
            <a:endParaRPr lang="en-US"/>
          </a:p>
        </p:txBody>
      </p:sp>
    </p:spTree>
    <p:extLst>
      <p:ext uri="{BB962C8B-B14F-4D97-AF65-F5344CB8AC3E}">
        <p14:creationId xmlns:p14="http://schemas.microsoft.com/office/powerpoint/2010/main" val="8057202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7000"/>
              </a:lnSpc>
              <a:spcAft>
                <a:spcPts val="800"/>
              </a:spcAft>
            </a:pPr>
            <a:r>
              <a:rPr lang="en-CA" sz="1800">
                <a:effectLst/>
                <a:latin typeface="Arial"/>
                <a:ea typeface="Calibri" panose="020F0502020204030204" pitchFamily="34" charset="0"/>
                <a:cs typeface="Arial"/>
              </a:rPr>
              <a:t>This </a:t>
            </a:r>
            <a:r>
              <a:rPr lang="en-CA" sz="1800">
                <a:latin typeface="Arial"/>
                <a:ea typeface="Calibri" panose="020F0502020204030204" pitchFamily="34" charset="0"/>
                <a:cs typeface="Arial"/>
              </a:rPr>
              <a:t>webinar will</a:t>
            </a:r>
            <a:r>
              <a:rPr lang="en-CA" sz="1800">
                <a:effectLst/>
                <a:latin typeface="Arial"/>
                <a:ea typeface="Calibri" panose="020F0502020204030204" pitchFamily="34" charset="0"/>
                <a:cs typeface="Arial"/>
              </a:rPr>
              <a:t> provide an overview of the upcoming CMF Clearinghouse rating transition and will answer questions you may have regarding what is changing and what to expect from this rating transition.</a:t>
            </a:r>
          </a:p>
          <a:p>
            <a:endParaRPr lang="en-US"/>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23039" indent="-278092" eaLnBrk="0" hangingPunct="0">
              <a:defRPr>
                <a:solidFill>
                  <a:schemeClr val="tx1"/>
                </a:solidFill>
                <a:latin typeface="Arial" pitchFamily="34" charset="0"/>
              </a:defRPr>
            </a:lvl2pPr>
            <a:lvl3pPr marL="1112368" indent="-222474" eaLnBrk="0" hangingPunct="0">
              <a:defRPr>
                <a:solidFill>
                  <a:schemeClr val="tx1"/>
                </a:solidFill>
                <a:latin typeface="Arial" pitchFamily="34" charset="0"/>
              </a:defRPr>
            </a:lvl3pPr>
            <a:lvl4pPr marL="1557315" indent="-222474" eaLnBrk="0" hangingPunct="0">
              <a:defRPr>
                <a:solidFill>
                  <a:schemeClr val="tx1"/>
                </a:solidFill>
                <a:latin typeface="Arial" pitchFamily="34" charset="0"/>
              </a:defRPr>
            </a:lvl4pPr>
            <a:lvl5pPr marL="2002262" indent="-222474" eaLnBrk="0" hangingPunct="0">
              <a:defRPr>
                <a:solidFill>
                  <a:schemeClr val="tx1"/>
                </a:solidFill>
                <a:latin typeface="Arial" pitchFamily="34" charset="0"/>
              </a:defRPr>
            </a:lvl5pPr>
            <a:lvl6pPr marL="2447209" indent="-222474" eaLnBrk="0" fontAlgn="base" hangingPunct="0">
              <a:spcBef>
                <a:spcPct val="0"/>
              </a:spcBef>
              <a:spcAft>
                <a:spcPct val="0"/>
              </a:spcAft>
              <a:defRPr>
                <a:solidFill>
                  <a:schemeClr val="tx1"/>
                </a:solidFill>
                <a:latin typeface="Arial" pitchFamily="34" charset="0"/>
              </a:defRPr>
            </a:lvl6pPr>
            <a:lvl7pPr marL="2892156" indent="-222474" eaLnBrk="0" fontAlgn="base" hangingPunct="0">
              <a:spcBef>
                <a:spcPct val="0"/>
              </a:spcBef>
              <a:spcAft>
                <a:spcPct val="0"/>
              </a:spcAft>
              <a:defRPr>
                <a:solidFill>
                  <a:schemeClr val="tx1"/>
                </a:solidFill>
                <a:latin typeface="Arial" pitchFamily="34" charset="0"/>
              </a:defRPr>
            </a:lvl7pPr>
            <a:lvl8pPr marL="3337103" indent="-222474" eaLnBrk="0" fontAlgn="base" hangingPunct="0">
              <a:spcBef>
                <a:spcPct val="0"/>
              </a:spcBef>
              <a:spcAft>
                <a:spcPct val="0"/>
              </a:spcAft>
              <a:defRPr>
                <a:solidFill>
                  <a:schemeClr val="tx1"/>
                </a:solidFill>
                <a:latin typeface="Arial" pitchFamily="34" charset="0"/>
              </a:defRPr>
            </a:lvl8pPr>
            <a:lvl9pPr marL="3782050" indent="-222474" eaLnBrk="0" fontAlgn="base" hangingPunct="0">
              <a:spcBef>
                <a:spcPct val="0"/>
              </a:spcBef>
              <a:spcAft>
                <a:spcPct val="0"/>
              </a:spcAft>
              <a:defRPr>
                <a:solidFill>
                  <a:schemeClr val="tx1"/>
                </a:solidFill>
                <a:latin typeface="Arial" pitchFamily="34" charset="0"/>
              </a:defRPr>
            </a:lvl9pPr>
          </a:lstStyle>
          <a:p>
            <a:pPr eaLnBrk="1" hangingPunct="1"/>
            <a:fld id="{AC917B09-D786-4673-8192-FD0782990D18}" type="slidenum">
              <a:rPr lang="en-US" smtClean="0"/>
              <a:pPr eaLnBrk="1" hangingPunct="1"/>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rating system developed by NCHRP 17-72 is much more detailed and provides scores for different factors including study design, sample size, methodology, and significance. NCHRP 17-72 also developed a separate rating criteria for CMFs developed using Before/After, Cross-Sectional, Meta-Analysis, and Meta-Regression studies (detailed scoring criteria for these study types can found on the CMF Clearinghouse website at the Changes Ahead page). When we talk about the overall rating procedure, the NCHRP 17-72 rating system takes into account multiple levels within the different factors and points are assigned for each level for a maximum possible score of 150 points.</a:t>
            </a:r>
          </a:p>
          <a:p>
            <a:endParaRPr lang="en-US"/>
          </a:p>
        </p:txBody>
      </p:sp>
      <p:sp>
        <p:nvSpPr>
          <p:cNvPr id="4" name="Slide Number Placeholder 3"/>
          <p:cNvSpPr>
            <a:spLocks noGrp="1"/>
          </p:cNvSpPr>
          <p:nvPr>
            <p:ph type="sldNum" sz="quarter" idx="10"/>
          </p:nvPr>
        </p:nvSpPr>
        <p:spPr/>
        <p:txBody>
          <a:bodyPr/>
          <a:lstStyle/>
          <a:p>
            <a:fld id="{621B4B95-141F-41DF-81B5-734F8DCB2D5C}" type="slidenum">
              <a:rPr lang="en-US" smtClean="0"/>
              <a:t>22</a:t>
            </a:fld>
            <a:endParaRPr lang="en-US"/>
          </a:p>
        </p:txBody>
      </p:sp>
    </p:spTree>
    <p:extLst>
      <p:ext uri="{BB962C8B-B14F-4D97-AF65-F5344CB8AC3E}">
        <p14:creationId xmlns:p14="http://schemas.microsoft.com/office/powerpoint/2010/main" val="951947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nSpc>
                <a:spcPct val="107000"/>
              </a:lnSpc>
              <a:spcAft>
                <a:spcPts val="800"/>
              </a:spcAft>
            </a:pPr>
            <a:r>
              <a:rPr lang="en-CA" sz="1800">
                <a:effectLst/>
                <a:latin typeface="Arial" panose="020B0604020202020204" pitchFamily="34" charset="0"/>
                <a:ea typeface="Calibri" panose="020F0502020204030204" pitchFamily="34" charset="0"/>
                <a:cs typeface="Times New Roman" panose="02020603050405020304" pitchFamily="18" charset="0"/>
              </a:rPr>
              <a:t>The ratings for Before/After and Cross-Sectional studies considers for factors such as the data, study design and methodology, and standard errors of the CMF to determine significance.</a:t>
            </a:r>
          </a:p>
          <a:p>
            <a:pPr>
              <a:lnSpc>
                <a:spcPct val="107000"/>
              </a:lnSpc>
              <a:spcAft>
                <a:spcPts val="800"/>
              </a:spcAft>
            </a:pP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a:effectLst/>
                <a:latin typeface="Arial" panose="020B0604020202020204" pitchFamily="34" charset="0"/>
                <a:ea typeface="Calibri" panose="020F0502020204030204" pitchFamily="34" charset="0"/>
                <a:cs typeface="Times New Roman" panose="02020603050405020304" pitchFamily="18" charset="0"/>
              </a:rPr>
              <a:t>A total of 55 points are allocated to data where consideration is given to the number of miles/sites and number of crashes for reference/comparison and treatment groups. Study design and statistical methodology accounts for the potential biases, trends, and appropriateness of statistical procedures and have a total of 75 points. The statistical significance of CMFs carry a total of 20 points.</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10"/>
          </p:nvPr>
        </p:nvSpPr>
        <p:spPr/>
        <p:txBody>
          <a:bodyPr/>
          <a:lstStyle/>
          <a:p>
            <a:fld id="{621B4B95-141F-41DF-81B5-734F8DCB2D5C}" type="slidenum">
              <a:rPr lang="en-US" smtClean="0"/>
              <a:t>23</a:t>
            </a:fld>
            <a:endParaRPr lang="en-US"/>
          </a:p>
        </p:txBody>
      </p:sp>
    </p:spTree>
    <p:extLst>
      <p:ext uri="{BB962C8B-B14F-4D97-AF65-F5344CB8AC3E}">
        <p14:creationId xmlns:p14="http://schemas.microsoft.com/office/powerpoint/2010/main" val="3574148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nSpc>
                <a:spcPct val="107000"/>
              </a:lnSpc>
              <a:spcAft>
                <a:spcPts val="800"/>
              </a:spcAft>
            </a:pPr>
            <a:r>
              <a:rPr lang="en-CA" sz="1800">
                <a:effectLst/>
                <a:latin typeface="Arial" panose="020B0604020202020204" pitchFamily="34" charset="0"/>
                <a:ea typeface="Calibri" panose="020F0502020204030204" pitchFamily="34" charset="0"/>
                <a:cs typeface="Times New Roman" panose="02020603050405020304" pitchFamily="18" charset="0"/>
              </a:rPr>
              <a:t>The ratings for Meta-Analysis studies considers for factors such as methodology and data, individual CMF quality, appropriateness of combining CMFs, and statistical significance.</a:t>
            </a:r>
          </a:p>
          <a:p>
            <a:pPr>
              <a:lnSpc>
                <a:spcPct val="107000"/>
              </a:lnSpc>
              <a:spcAft>
                <a:spcPts val="800"/>
              </a:spcAft>
            </a:pP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a:effectLst/>
                <a:latin typeface="Arial" panose="020B0604020202020204" pitchFamily="34" charset="0"/>
                <a:ea typeface="Calibri" panose="020F0502020204030204" pitchFamily="34" charset="0"/>
                <a:cs typeface="Times New Roman" panose="02020603050405020304" pitchFamily="18" charset="0"/>
              </a:rPr>
              <a:t>A total of 55 points are allocated to methodology and data where consideration is given to use of consistent methodology and crash type and severity definitions across included studies. Individual CMF quality carries a total of 35 points and accounts for the quality of studies used and standard errors of the individual CMFs being combined. The use of appropriate methods to combine carry a total of 40 points while the overall statistical significance of the combined CMF carries a total of 20 points.</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10"/>
          </p:nvPr>
        </p:nvSpPr>
        <p:spPr/>
        <p:txBody>
          <a:bodyPr/>
          <a:lstStyle/>
          <a:p>
            <a:fld id="{621B4B95-141F-41DF-81B5-734F8DCB2D5C}" type="slidenum">
              <a:rPr lang="en-US" smtClean="0"/>
              <a:t>24</a:t>
            </a:fld>
            <a:endParaRPr lang="en-US"/>
          </a:p>
        </p:txBody>
      </p:sp>
    </p:spTree>
    <p:extLst>
      <p:ext uri="{BB962C8B-B14F-4D97-AF65-F5344CB8AC3E}">
        <p14:creationId xmlns:p14="http://schemas.microsoft.com/office/powerpoint/2010/main" val="2173716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nSpc>
                <a:spcPct val="107000"/>
              </a:lnSpc>
              <a:spcAft>
                <a:spcPts val="800"/>
              </a:spcAft>
            </a:pPr>
            <a:r>
              <a:rPr lang="en-CA" sz="1800">
                <a:effectLst/>
                <a:latin typeface="Arial" panose="020B0604020202020204" pitchFamily="34" charset="0"/>
                <a:ea typeface="Calibri" panose="020F0502020204030204" pitchFamily="34" charset="0"/>
                <a:cs typeface="Times New Roman" panose="02020603050405020304" pitchFamily="18" charset="0"/>
              </a:rPr>
              <a:t>The ratings for Meta-Regression studies considers for factors such as methodology and data, individual CMF quality, and the appropriateness of combining CMFs.</a:t>
            </a:r>
          </a:p>
          <a:p>
            <a:pPr>
              <a:lnSpc>
                <a:spcPct val="107000"/>
              </a:lnSpc>
              <a:spcAft>
                <a:spcPts val="800"/>
              </a:spcAft>
            </a:pP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a:effectLst/>
                <a:latin typeface="Arial" panose="020B0604020202020204" pitchFamily="34" charset="0"/>
                <a:ea typeface="Calibri" panose="020F0502020204030204" pitchFamily="34" charset="0"/>
                <a:cs typeface="Times New Roman" panose="02020603050405020304" pitchFamily="18" charset="0"/>
              </a:rPr>
              <a:t>A total of 55 points are allocated to methodology and data where consideration is given to use of consistent methodology and crash type and severity definitions across included studies. Individual CMF quality carries a total of 35 points and accounts for the quality of studies used and standard errors of the individual CMFs being combined. The use of appropriate statistical methods to estimate crash modification functions including use of appropriate model and functional forms carry a total of 60 points.</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10"/>
          </p:nvPr>
        </p:nvSpPr>
        <p:spPr/>
        <p:txBody>
          <a:bodyPr/>
          <a:lstStyle/>
          <a:p>
            <a:fld id="{621B4B95-141F-41DF-81B5-734F8DCB2D5C}" type="slidenum">
              <a:rPr lang="en-US" smtClean="0"/>
              <a:t>25</a:t>
            </a:fld>
            <a:endParaRPr lang="en-US"/>
          </a:p>
        </p:txBody>
      </p:sp>
    </p:spTree>
    <p:extLst>
      <p:ext uri="{BB962C8B-B14F-4D97-AF65-F5344CB8AC3E}">
        <p14:creationId xmlns:p14="http://schemas.microsoft.com/office/powerpoint/2010/main" val="1037522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sz="1800">
                <a:effectLst/>
                <a:latin typeface="Arial" panose="020B0604020202020204" pitchFamily="34" charset="0"/>
                <a:ea typeface="Calibri" panose="020F0502020204030204" pitchFamily="34" charset="0"/>
                <a:cs typeface="Times New Roman" panose="02020603050405020304" pitchFamily="18" charset="0"/>
              </a:rPr>
              <a:t>As we discussed earlier, the rating system developed by NCHRP 17-72 allows for a maximum score of 150. The table shown here shows the conversion scale to covert the 150-point NCHRP 17-72 rating score to the CMF Clearinghouse star ratings. As can be seen here, a CMF that scores between 135-150 points will get a 5-star rating whereas, a CMF would need to score at least half the points, that is 75 to get a 3-star rating.</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endParaRPr lang="en-CA"/>
          </a:p>
        </p:txBody>
      </p:sp>
      <p:sp>
        <p:nvSpPr>
          <p:cNvPr id="4" name="Slide Number Placeholder 3"/>
          <p:cNvSpPr>
            <a:spLocks noGrp="1"/>
          </p:cNvSpPr>
          <p:nvPr>
            <p:ph type="sldNum" sz="quarter" idx="5"/>
          </p:nvPr>
        </p:nvSpPr>
        <p:spPr/>
        <p:txBody>
          <a:bodyPr/>
          <a:lstStyle/>
          <a:p>
            <a:pPr>
              <a:defRPr/>
            </a:pPr>
            <a:fld id="{74F06D2A-F673-4DC8-9D37-E8CA78E30C28}" type="slidenum">
              <a:rPr lang="en-US" smtClean="0"/>
              <a:pPr>
                <a:defRPr/>
              </a:pPr>
              <a:t>26</a:t>
            </a:fld>
            <a:endParaRPr lang="en-US"/>
          </a:p>
        </p:txBody>
      </p:sp>
    </p:spTree>
    <p:extLst>
      <p:ext uri="{BB962C8B-B14F-4D97-AF65-F5344CB8AC3E}">
        <p14:creationId xmlns:p14="http://schemas.microsoft.com/office/powerpoint/2010/main" val="14464082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sz="1800">
                <a:effectLst/>
                <a:latin typeface="Arial" panose="020B0604020202020204" pitchFamily="34" charset="0"/>
                <a:ea typeface="Calibri" panose="020F0502020204030204" pitchFamily="34" charset="0"/>
                <a:cs typeface="Times New Roman" panose="02020603050405020304" pitchFamily="18" charset="0"/>
              </a:rPr>
              <a:t>The table shown here provides information on how current star rated CMFs will fare under the new rating system. There will be changes in the ratings, with some CMFs rated higher while some will be rated lower. As can be seen from this Table, a total of 114 CMFs that are currently rated 4 stars of higher will be rated 2 stars or lower. Similarly, 15 CMFs that are currently rated 2 stars or lower will be rated 4 stars under the new system. </a:t>
            </a:r>
            <a:r>
              <a:rPr lang="en-US" sz="1800">
                <a:effectLst/>
                <a:latin typeface="Arial" panose="020B0604020202020204" pitchFamily="34" charset="0"/>
                <a:ea typeface="Calibri" panose="020F0502020204030204" pitchFamily="34" charset="0"/>
                <a:cs typeface="Times New Roman" panose="02020603050405020304" pitchFamily="18" charset="0"/>
              </a:rPr>
              <a:t>The movements in star ratings can be attributed to various factors with the most prevalent ones being non reporting of the number of crashes and number of miles/sites used for CMF development. It should also be noted that </a:t>
            </a:r>
            <a:r>
              <a:rPr lang="en-CA" sz="1800">
                <a:effectLst/>
                <a:latin typeface="Arial" panose="020B0604020202020204" pitchFamily="34" charset="0"/>
                <a:ea typeface="Calibri" panose="020F0502020204030204" pitchFamily="34" charset="0"/>
                <a:cs typeface="Times New Roman" panose="02020603050405020304" pitchFamily="18" charset="0"/>
              </a:rPr>
              <a:t>3875 CMFs will maintain their current star ratings.</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endParaRPr lang="en-CA"/>
          </a:p>
        </p:txBody>
      </p:sp>
      <p:sp>
        <p:nvSpPr>
          <p:cNvPr id="4" name="Slide Number Placeholder 3"/>
          <p:cNvSpPr>
            <a:spLocks noGrp="1"/>
          </p:cNvSpPr>
          <p:nvPr>
            <p:ph type="sldNum" sz="quarter" idx="5"/>
          </p:nvPr>
        </p:nvSpPr>
        <p:spPr/>
        <p:txBody>
          <a:bodyPr/>
          <a:lstStyle/>
          <a:p>
            <a:pPr>
              <a:defRPr/>
            </a:pPr>
            <a:fld id="{74F06D2A-F673-4DC8-9D37-E8CA78E30C28}" type="slidenum">
              <a:rPr lang="en-US" smtClean="0"/>
              <a:pPr>
                <a:defRPr/>
              </a:pPr>
              <a:t>27</a:t>
            </a:fld>
            <a:endParaRPr lang="en-US"/>
          </a:p>
        </p:txBody>
      </p:sp>
    </p:spTree>
    <p:extLst>
      <p:ext uri="{BB962C8B-B14F-4D97-AF65-F5344CB8AC3E}">
        <p14:creationId xmlns:p14="http://schemas.microsoft.com/office/powerpoint/2010/main" val="2974126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sz="1800">
                <a:effectLst/>
                <a:latin typeface="Arial" panose="020B0604020202020204" pitchFamily="34" charset="0"/>
                <a:ea typeface="Calibri" panose="020F0502020204030204" pitchFamily="34" charset="0"/>
                <a:cs typeface="Times New Roman" panose="02020603050405020304" pitchFamily="18" charset="0"/>
              </a:rPr>
              <a:t>As you saw in the previous table, the conversion scale will lead to many CMFs being rated differently from their current ratings in the CMF Clearinghouse.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80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800">
                <a:effectLst/>
                <a:latin typeface="Arial" panose="020B0604020202020204" pitchFamily="34" charset="0"/>
                <a:ea typeface="Calibri" panose="020F0502020204030204" pitchFamily="34" charset="0"/>
                <a:cs typeface="Times New Roman" panose="02020603050405020304" pitchFamily="18" charset="0"/>
              </a:rPr>
              <a:t>About 52% of the CMFs would maintain their current star ratings, while around 16% of CMFs currently rated 3 Stars or better would be rated 2 Stars or lower.</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endParaRPr lang="en-CA"/>
          </a:p>
        </p:txBody>
      </p:sp>
      <p:sp>
        <p:nvSpPr>
          <p:cNvPr id="4" name="Slide Number Placeholder 3"/>
          <p:cNvSpPr>
            <a:spLocks noGrp="1"/>
          </p:cNvSpPr>
          <p:nvPr>
            <p:ph type="sldNum" sz="quarter" idx="5"/>
          </p:nvPr>
        </p:nvSpPr>
        <p:spPr/>
        <p:txBody>
          <a:bodyPr/>
          <a:lstStyle/>
          <a:p>
            <a:pPr>
              <a:defRPr/>
            </a:pPr>
            <a:fld id="{74F06D2A-F673-4DC8-9D37-E8CA78E30C28}" type="slidenum">
              <a:rPr lang="en-US" smtClean="0"/>
              <a:pPr>
                <a:defRPr/>
              </a:pPr>
              <a:t>28</a:t>
            </a:fld>
            <a:endParaRPr lang="en-US"/>
          </a:p>
        </p:txBody>
      </p:sp>
    </p:spTree>
    <p:extLst>
      <p:ext uri="{BB962C8B-B14F-4D97-AF65-F5344CB8AC3E}">
        <p14:creationId xmlns:p14="http://schemas.microsoft.com/office/powerpoint/2010/main" val="21892658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sz="1800">
                <a:effectLst/>
                <a:latin typeface="Arial" panose="020B0604020202020204" pitchFamily="34" charset="0"/>
                <a:ea typeface="Calibri" panose="020F0502020204030204" pitchFamily="34" charset="0"/>
                <a:cs typeface="Times New Roman" panose="02020603050405020304" pitchFamily="18" charset="0"/>
              </a:rPr>
              <a:t>Now, lets discuss some specific CMF examples to help you better understand how the NCHRP 17-72 rating system works.</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endParaRPr lang="en-CA"/>
          </a:p>
        </p:txBody>
      </p:sp>
      <p:sp>
        <p:nvSpPr>
          <p:cNvPr id="4" name="Slide Number Placeholder 3"/>
          <p:cNvSpPr>
            <a:spLocks noGrp="1"/>
          </p:cNvSpPr>
          <p:nvPr>
            <p:ph type="sldNum" sz="quarter" idx="5"/>
          </p:nvPr>
        </p:nvSpPr>
        <p:spPr/>
        <p:txBody>
          <a:bodyPr/>
          <a:lstStyle/>
          <a:p>
            <a:pPr>
              <a:defRPr/>
            </a:pPr>
            <a:fld id="{74F06D2A-F673-4DC8-9D37-E8CA78E30C28}" type="slidenum">
              <a:rPr lang="en-US" smtClean="0"/>
              <a:pPr>
                <a:defRPr/>
              </a:pPr>
              <a:t>29</a:t>
            </a:fld>
            <a:endParaRPr lang="en-US"/>
          </a:p>
        </p:txBody>
      </p:sp>
    </p:spTree>
    <p:extLst>
      <p:ext uri="{BB962C8B-B14F-4D97-AF65-F5344CB8AC3E}">
        <p14:creationId xmlns:p14="http://schemas.microsoft.com/office/powerpoint/2010/main" val="5273753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a:effectLst/>
                <a:latin typeface="Arial" panose="020B0604020202020204" pitchFamily="34" charset="0"/>
                <a:ea typeface="Calibri" panose="020F0502020204030204" pitchFamily="34" charset="0"/>
                <a:cs typeface="Times New Roman" panose="02020603050405020304" pitchFamily="18" charset="0"/>
              </a:rPr>
              <a:t>For our first example, lets look at the perfect case of CMF ID 8441 developed from a before/after study.</a:t>
            </a:r>
          </a:p>
        </p:txBody>
      </p:sp>
      <p:sp>
        <p:nvSpPr>
          <p:cNvPr id="4" name="Slide Number Placeholder 3"/>
          <p:cNvSpPr>
            <a:spLocks noGrp="1"/>
          </p:cNvSpPr>
          <p:nvPr>
            <p:ph type="sldNum" sz="quarter" idx="5"/>
          </p:nvPr>
        </p:nvSpPr>
        <p:spPr/>
        <p:txBody>
          <a:bodyPr/>
          <a:lstStyle/>
          <a:p>
            <a:pPr>
              <a:defRPr/>
            </a:pPr>
            <a:fld id="{74F06D2A-F673-4DC8-9D37-E8CA78E30C28}" type="slidenum">
              <a:rPr lang="en-US" smtClean="0"/>
              <a:pPr>
                <a:defRPr/>
              </a:pPr>
              <a:t>30</a:t>
            </a:fld>
            <a:endParaRPr lang="en-US"/>
          </a:p>
        </p:txBody>
      </p:sp>
    </p:spTree>
    <p:extLst>
      <p:ext uri="{BB962C8B-B14F-4D97-AF65-F5344CB8AC3E}">
        <p14:creationId xmlns:p14="http://schemas.microsoft.com/office/powerpoint/2010/main" val="2645975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a:t>This CMF scores perfectly under the current rating system getting the maximum possible 14-points leading to a 5 Star rating.</a:t>
            </a:r>
          </a:p>
        </p:txBody>
      </p:sp>
      <p:sp>
        <p:nvSpPr>
          <p:cNvPr id="4" name="Slide Number Placeholder 3"/>
          <p:cNvSpPr>
            <a:spLocks noGrp="1"/>
          </p:cNvSpPr>
          <p:nvPr>
            <p:ph type="sldNum" sz="quarter" idx="5"/>
          </p:nvPr>
        </p:nvSpPr>
        <p:spPr/>
        <p:txBody>
          <a:bodyPr/>
          <a:lstStyle/>
          <a:p>
            <a:pPr>
              <a:defRPr/>
            </a:pPr>
            <a:fld id="{74F06D2A-F673-4DC8-9D37-E8CA78E30C28}" type="slidenum">
              <a:rPr lang="en-US" smtClean="0"/>
              <a:pPr>
                <a:defRPr/>
              </a:pPr>
              <a:t>31</a:t>
            </a:fld>
            <a:endParaRPr lang="en-US"/>
          </a:p>
        </p:txBody>
      </p:sp>
    </p:spTree>
    <p:extLst>
      <p:ext uri="{BB962C8B-B14F-4D97-AF65-F5344CB8AC3E}">
        <p14:creationId xmlns:p14="http://schemas.microsoft.com/office/powerpoint/2010/main" val="2252188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introduce Taha and </a:t>
            </a:r>
            <a:r>
              <a:rPr lang="en-US" dirty="0" err="1"/>
              <a:t>Srini</a:t>
            </a:r>
            <a:r>
              <a:rPr lang="en-US" baseline="0" dirty="0"/>
              <a:t> </a:t>
            </a:r>
            <a:endParaRPr lang="en-US" dirty="0"/>
          </a:p>
        </p:txBody>
      </p:sp>
      <p:sp>
        <p:nvSpPr>
          <p:cNvPr id="4" name="Slide Number Placeholder 3"/>
          <p:cNvSpPr>
            <a:spLocks noGrp="1"/>
          </p:cNvSpPr>
          <p:nvPr>
            <p:ph type="sldNum" sz="quarter" idx="10"/>
          </p:nvPr>
        </p:nvSpPr>
        <p:spPr/>
        <p:txBody>
          <a:bodyPr/>
          <a:lstStyle/>
          <a:p>
            <a:pPr>
              <a:defRPr/>
            </a:pPr>
            <a:fld id="{74F06D2A-F673-4DC8-9D37-E8CA78E30C28}" type="slidenum">
              <a:rPr lang="en-US" smtClean="0"/>
              <a:pPr>
                <a:defRPr/>
              </a:pPr>
              <a:t>4</a:t>
            </a:fld>
            <a:endParaRPr lang="en-US"/>
          </a:p>
        </p:txBody>
      </p:sp>
    </p:spTree>
    <p:extLst>
      <p:ext uri="{BB962C8B-B14F-4D97-AF65-F5344CB8AC3E}">
        <p14:creationId xmlns:p14="http://schemas.microsoft.com/office/powerpoint/2010/main" val="4941701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a:t>It also checks all boxed under the NCHRP 17-72 rating system scoring maximum points for each factor resulting in an overall rating of 150 points or 5 Stars. </a:t>
            </a:r>
          </a:p>
        </p:txBody>
      </p:sp>
      <p:sp>
        <p:nvSpPr>
          <p:cNvPr id="4" name="Slide Number Placeholder 3"/>
          <p:cNvSpPr>
            <a:spLocks noGrp="1"/>
          </p:cNvSpPr>
          <p:nvPr>
            <p:ph type="sldNum" sz="quarter" idx="5"/>
          </p:nvPr>
        </p:nvSpPr>
        <p:spPr/>
        <p:txBody>
          <a:bodyPr/>
          <a:lstStyle/>
          <a:p>
            <a:pPr>
              <a:defRPr/>
            </a:pPr>
            <a:fld id="{74F06D2A-F673-4DC8-9D37-E8CA78E30C28}" type="slidenum">
              <a:rPr lang="en-US" smtClean="0"/>
              <a:pPr>
                <a:defRPr/>
              </a:pPr>
              <a:t>32</a:t>
            </a:fld>
            <a:endParaRPr lang="en-US"/>
          </a:p>
        </p:txBody>
      </p:sp>
    </p:spTree>
    <p:extLst>
      <p:ext uri="{BB962C8B-B14F-4D97-AF65-F5344CB8AC3E}">
        <p14:creationId xmlns:p14="http://schemas.microsoft.com/office/powerpoint/2010/main" val="11905058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a:t>While CMF ID 8441 presented an ideal case where both rating systems lead to the same star rating, this ideal situation only applies to about 52% of the CMFs.</a:t>
            </a:r>
          </a:p>
          <a:p>
            <a:endParaRPr lang="en-CA"/>
          </a:p>
          <a:p>
            <a:r>
              <a:rPr lang="en-CA"/>
              <a:t>CMF ID 460 developed from a cross-sectional study presents an example of going from the 5 Star to a 1 Star rating. </a:t>
            </a:r>
          </a:p>
        </p:txBody>
      </p:sp>
      <p:sp>
        <p:nvSpPr>
          <p:cNvPr id="4" name="Slide Number Placeholder 3"/>
          <p:cNvSpPr>
            <a:spLocks noGrp="1"/>
          </p:cNvSpPr>
          <p:nvPr>
            <p:ph type="sldNum" sz="quarter" idx="5"/>
          </p:nvPr>
        </p:nvSpPr>
        <p:spPr/>
        <p:txBody>
          <a:bodyPr/>
          <a:lstStyle/>
          <a:p>
            <a:pPr>
              <a:defRPr/>
            </a:pPr>
            <a:fld id="{74F06D2A-F673-4DC8-9D37-E8CA78E30C28}" type="slidenum">
              <a:rPr lang="en-US" smtClean="0"/>
              <a:pPr>
                <a:defRPr/>
              </a:pPr>
              <a:t>33</a:t>
            </a:fld>
            <a:endParaRPr lang="en-US"/>
          </a:p>
        </p:txBody>
      </p:sp>
    </p:spTree>
    <p:extLst>
      <p:ext uri="{BB962C8B-B14F-4D97-AF65-F5344CB8AC3E}">
        <p14:creationId xmlns:p14="http://schemas.microsoft.com/office/powerpoint/2010/main" val="2065978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a:t>Under the current rating system, this CMF received a 5 Star rating on the basis of being scored based on the adjusted standard error. </a:t>
            </a:r>
          </a:p>
        </p:txBody>
      </p:sp>
      <p:sp>
        <p:nvSpPr>
          <p:cNvPr id="4" name="Slide Number Placeholder 3"/>
          <p:cNvSpPr>
            <a:spLocks noGrp="1"/>
          </p:cNvSpPr>
          <p:nvPr>
            <p:ph type="sldNum" sz="quarter" idx="5"/>
          </p:nvPr>
        </p:nvSpPr>
        <p:spPr/>
        <p:txBody>
          <a:bodyPr/>
          <a:lstStyle/>
          <a:p>
            <a:pPr>
              <a:defRPr/>
            </a:pPr>
            <a:fld id="{74F06D2A-F673-4DC8-9D37-E8CA78E30C28}" type="slidenum">
              <a:rPr lang="en-US" smtClean="0"/>
              <a:pPr>
                <a:defRPr/>
              </a:pPr>
              <a:t>34</a:t>
            </a:fld>
            <a:endParaRPr lang="en-US"/>
          </a:p>
        </p:txBody>
      </p:sp>
    </p:spTree>
    <p:extLst>
      <p:ext uri="{BB962C8B-B14F-4D97-AF65-F5344CB8AC3E}">
        <p14:creationId xmlns:p14="http://schemas.microsoft.com/office/powerpoint/2010/main" val="12923680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a:t>When reviewed in detail, it can be seen that the current rating system does not account for the fact that the study that developed this CMF does not report detailed site and crash data needed to score highly under the NCHRP 17-72 rating system and also does not check various boxes with respect to study design and statistical methodology. This led to this CMF getting an overall rating of 30 points or 1 Star under the new rating system.</a:t>
            </a:r>
          </a:p>
        </p:txBody>
      </p:sp>
      <p:sp>
        <p:nvSpPr>
          <p:cNvPr id="4" name="Slide Number Placeholder 3"/>
          <p:cNvSpPr>
            <a:spLocks noGrp="1"/>
          </p:cNvSpPr>
          <p:nvPr>
            <p:ph type="sldNum" sz="quarter" idx="5"/>
          </p:nvPr>
        </p:nvSpPr>
        <p:spPr/>
        <p:txBody>
          <a:bodyPr/>
          <a:lstStyle/>
          <a:p>
            <a:pPr>
              <a:defRPr/>
            </a:pPr>
            <a:fld id="{74F06D2A-F673-4DC8-9D37-E8CA78E30C28}" type="slidenum">
              <a:rPr lang="en-US" smtClean="0"/>
              <a:pPr>
                <a:defRPr/>
              </a:pPr>
              <a:t>35</a:t>
            </a:fld>
            <a:endParaRPr lang="en-US"/>
          </a:p>
        </p:txBody>
      </p:sp>
    </p:spTree>
    <p:extLst>
      <p:ext uri="{BB962C8B-B14F-4D97-AF65-F5344CB8AC3E}">
        <p14:creationId xmlns:p14="http://schemas.microsoft.com/office/powerpoint/2010/main" val="36718437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Our last example, CMF ID 318 developed from a before/after study presents an example of going from the 1 Star to a 3 Star rating. </a:t>
            </a:r>
          </a:p>
          <a:p>
            <a:endParaRPr lang="en-CA"/>
          </a:p>
        </p:txBody>
      </p:sp>
      <p:sp>
        <p:nvSpPr>
          <p:cNvPr id="4" name="Slide Number Placeholder 3"/>
          <p:cNvSpPr>
            <a:spLocks noGrp="1"/>
          </p:cNvSpPr>
          <p:nvPr>
            <p:ph type="sldNum" sz="quarter" idx="5"/>
          </p:nvPr>
        </p:nvSpPr>
        <p:spPr/>
        <p:txBody>
          <a:bodyPr/>
          <a:lstStyle/>
          <a:p>
            <a:pPr>
              <a:defRPr/>
            </a:pPr>
            <a:fld id="{74F06D2A-F673-4DC8-9D37-E8CA78E30C28}" type="slidenum">
              <a:rPr lang="en-US" smtClean="0"/>
              <a:pPr>
                <a:defRPr/>
              </a:pPr>
              <a:t>36</a:t>
            </a:fld>
            <a:endParaRPr lang="en-US"/>
          </a:p>
        </p:txBody>
      </p:sp>
    </p:spTree>
    <p:extLst>
      <p:ext uri="{BB962C8B-B14F-4D97-AF65-F5344CB8AC3E}">
        <p14:creationId xmlns:p14="http://schemas.microsoft.com/office/powerpoint/2010/main" val="17293708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a:t>Under the current rating system, this CMF received a 1 Star rating on the basis of being scored based on the adjusted standard error. </a:t>
            </a:r>
          </a:p>
          <a:p>
            <a:endParaRPr lang="en-CA"/>
          </a:p>
        </p:txBody>
      </p:sp>
      <p:sp>
        <p:nvSpPr>
          <p:cNvPr id="4" name="Slide Number Placeholder 3"/>
          <p:cNvSpPr>
            <a:spLocks noGrp="1"/>
          </p:cNvSpPr>
          <p:nvPr>
            <p:ph type="sldNum" sz="quarter" idx="5"/>
          </p:nvPr>
        </p:nvSpPr>
        <p:spPr/>
        <p:txBody>
          <a:bodyPr/>
          <a:lstStyle/>
          <a:p>
            <a:pPr>
              <a:defRPr/>
            </a:pPr>
            <a:fld id="{74F06D2A-F673-4DC8-9D37-E8CA78E30C28}" type="slidenum">
              <a:rPr lang="en-US" smtClean="0"/>
              <a:pPr>
                <a:defRPr/>
              </a:pPr>
              <a:t>37</a:t>
            </a:fld>
            <a:endParaRPr lang="en-US"/>
          </a:p>
        </p:txBody>
      </p:sp>
    </p:spTree>
    <p:extLst>
      <p:ext uri="{BB962C8B-B14F-4D97-AF65-F5344CB8AC3E}">
        <p14:creationId xmlns:p14="http://schemas.microsoft.com/office/powerpoint/2010/main" val="23783826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a:effectLst/>
                <a:latin typeface="Arial" panose="020B0604020202020204" pitchFamily="34" charset="0"/>
                <a:ea typeface="Calibri" panose="020F0502020204030204" pitchFamily="34" charset="0"/>
                <a:cs typeface="Times New Roman" panose="02020603050405020304" pitchFamily="18" charset="0"/>
              </a:rPr>
              <a:t>However, when reviewed in detail, this CMF does check various boxes (receiving partial or full points for most of the factors under the NCHRP 17-72 rating system). This leads to this CMF getting an overall rating of 105 points or 3 Stars under the new rating system.</a:t>
            </a:r>
          </a:p>
          <a:p>
            <a:endParaRPr lang="en-CA"/>
          </a:p>
        </p:txBody>
      </p:sp>
      <p:sp>
        <p:nvSpPr>
          <p:cNvPr id="4" name="Slide Number Placeholder 3"/>
          <p:cNvSpPr>
            <a:spLocks noGrp="1"/>
          </p:cNvSpPr>
          <p:nvPr>
            <p:ph type="sldNum" sz="quarter" idx="5"/>
          </p:nvPr>
        </p:nvSpPr>
        <p:spPr/>
        <p:txBody>
          <a:bodyPr/>
          <a:lstStyle/>
          <a:p>
            <a:pPr>
              <a:defRPr/>
            </a:pPr>
            <a:fld id="{74F06D2A-F673-4DC8-9D37-E8CA78E30C28}" type="slidenum">
              <a:rPr lang="en-US" smtClean="0"/>
              <a:pPr>
                <a:defRPr/>
              </a:pPr>
              <a:t>38</a:t>
            </a:fld>
            <a:endParaRPr lang="en-US"/>
          </a:p>
        </p:txBody>
      </p:sp>
    </p:spTree>
    <p:extLst>
      <p:ext uri="{BB962C8B-B14F-4D97-AF65-F5344CB8AC3E}">
        <p14:creationId xmlns:p14="http://schemas.microsoft.com/office/powerpoint/2010/main" val="499575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Earlier</a:t>
            </a:r>
            <a:r>
              <a:rPr lang="en-US" baseline="0"/>
              <a:t> this year we gave the CMF CH a facelift. I’m sure many of you have figured out already that it’s still the same CMF Clearinghouse that we all know and love, with just a different look and feel. </a:t>
            </a:r>
            <a:endParaRPr lang="en-US"/>
          </a:p>
        </p:txBody>
      </p:sp>
      <p:sp>
        <p:nvSpPr>
          <p:cNvPr id="4" name="Slide Number Placeholder 3"/>
          <p:cNvSpPr>
            <a:spLocks noGrp="1"/>
          </p:cNvSpPr>
          <p:nvPr>
            <p:ph type="sldNum" sz="quarter" idx="10"/>
          </p:nvPr>
        </p:nvSpPr>
        <p:spPr/>
        <p:txBody>
          <a:bodyPr/>
          <a:lstStyle/>
          <a:p>
            <a:pPr>
              <a:defRPr/>
            </a:pPr>
            <a:fld id="{74F06D2A-F673-4DC8-9D37-E8CA78E30C28}" type="slidenum">
              <a:rPr lang="en-US" smtClean="0"/>
              <a:pPr>
                <a:defRPr/>
              </a:pPr>
              <a:t>8</a:t>
            </a:fld>
            <a:endParaRPr lang="en-US"/>
          </a:p>
        </p:txBody>
      </p:sp>
    </p:spTree>
    <p:extLst>
      <p:ext uri="{BB962C8B-B14F-4D97-AF65-F5344CB8AC3E}">
        <p14:creationId xmlns:p14="http://schemas.microsoft.com/office/powerpoint/2010/main" val="1828998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resources and FAQs related to the CMF Rating</a:t>
            </a:r>
            <a:r>
              <a:rPr lang="en-US" baseline="0" dirty="0"/>
              <a:t> Criteria Change</a:t>
            </a:r>
            <a:endParaRPr lang="en-US" dirty="0"/>
          </a:p>
        </p:txBody>
      </p:sp>
      <p:sp>
        <p:nvSpPr>
          <p:cNvPr id="4" name="Slide Number Placeholder 3"/>
          <p:cNvSpPr>
            <a:spLocks noGrp="1"/>
          </p:cNvSpPr>
          <p:nvPr>
            <p:ph type="sldNum" sz="quarter" idx="10"/>
          </p:nvPr>
        </p:nvSpPr>
        <p:spPr/>
        <p:txBody>
          <a:bodyPr/>
          <a:lstStyle/>
          <a:p>
            <a:pPr>
              <a:defRPr/>
            </a:pPr>
            <a:fld id="{74F06D2A-F673-4DC8-9D37-E8CA78E30C28}" type="slidenum">
              <a:rPr lang="en-US" smtClean="0"/>
              <a:pPr>
                <a:defRPr/>
              </a:pPr>
              <a:t>9</a:t>
            </a:fld>
            <a:endParaRPr lang="en-US"/>
          </a:p>
        </p:txBody>
      </p:sp>
    </p:spTree>
    <p:extLst>
      <p:ext uri="{BB962C8B-B14F-4D97-AF65-F5344CB8AC3E}">
        <p14:creationId xmlns:p14="http://schemas.microsoft.com/office/powerpoint/2010/main" val="4167886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sz="1800">
                <a:effectLst/>
                <a:latin typeface="Arial" panose="020B0604020202020204" pitchFamily="34" charset="0"/>
                <a:ea typeface="Calibri" panose="020F0502020204030204" pitchFamily="34" charset="0"/>
                <a:cs typeface="Times New Roman" panose="02020603050405020304" pitchFamily="18" charset="0"/>
              </a:rPr>
              <a:t>Let us start with a bit of a background on the CMF Rating System Changes. The current CMF star rating system has been in use since the inception of CMF Clearinghouse in 2009. Recently, an updated rating system for CMFs had been developed as part of NCHRP Project 17-72. The main purpose of NCHRP 17-72 was to update the rating/inclusion process for the 2</a:t>
            </a:r>
            <a:r>
              <a:rPr lang="en-CA" sz="1800" baseline="30000">
                <a:effectLst/>
                <a:latin typeface="Arial" panose="020B0604020202020204" pitchFamily="34" charset="0"/>
                <a:ea typeface="Calibri" panose="020F0502020204030204" pitchFamily="34" charset="0"/>
                <a:cs typeface="Times New Roman" panose="02020603050405020304" pitchFamily="18" charset="0"/>
              </a:rPr>
              <a:t>nd</a:t>
            </a:r>
            <a:r>
              <a:rPr lang="en-CA" sz="1800">
                <a:effectLst/>
                <a:latin typeface="Arial" panose="020B0604020202020204" pitchFamily="34" charset="0"/>
                <a:ea typeface="Calibri" panose="020F0502020204030204" pitchFamily="34" charset="0"/>
                <a:cs typeface="Times New Roman" panose="02020603050405020304" pitchFamily="18" charset="0"/>
              </a:rPr>
              <a:t> Edition of the Highway Safety Manual. With this, we have also been working on updating the CMF Clearinghouse rating system to be consistent with the NCHRP 17-72 rating scheme.</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10"/>
          </p:nvPr>
        </p:nvSpPr>
        <p:spPr/>
        <p:txBody>
          <a:bodyPr/>
          <a:lstStyle/>
          <a:p>
            <a:fld id="{621B4B95-141F-41DF-81B5-734F8DCB2D5C}" type="slidenum">
              <a:rPr lang="en-US" smtClean="0"/>
              <a:t>17</a:t>
            </a:fld>
            <a:endParaRPr lang="en-US"/>
          </a:p>
        </p:txBody>
      </p:sp>
    </p:spTree>
    <p:extLst>
      <p:ext uri="{BB962C8B-B14F-4D97-AF65-F5344CB8AC3E}">
        <p14:creationId xmlns:p14="http://schemas.microsoft.com/office/powerpoint/2010/main" val="4178288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nSpc>
                <a:spcPct val="107000"/>
              </a:lnSpc>
              <a:spcAft>
                <a:spcPts val="800"/>
              </a:spcAft>
            </a:pPr>
            <a:r>
              <a:rPr lang="en-CA" sz="1800">
                <a:effectLst/>
                <a:latin typeface="Arial" panose="020B0604020202020204" pitchFamily="34" charset="0"/>
                <a:ea typeface="Calibri" panose="020F0502020204030204" pitchFamily="34" charset="0"/>
                <a:cs typeface="Times New Roman" panose="02020603050405020304" pitchFamily="18" charset="0"/>
              </a:rPr>
              <a:t>Before we talk about the rating system changes, lets talk briefly about the current CMF Star Rating System.</a:t>
            </a:r>
          </a:p>
          <a:p>
            <a:pPr>
              <a:lnSpc>
                <a:spcPct val="107000"/>
              </a:lnSpc>
              <a:spcAft>
                <a:spcPts val="800"/>
              </a:spcAft>
            </a:pPr>
            <a:r>
              <a:rPr lang="en-CA" sz="1800">
                <a:effectLst/>
                <a:latin typeface="Arial" panose="020B0604020202020204" pitchFamily="34" charset="0"/>
                <a:ea typeface="Calibri" panose="020F0502020204030204" pitchFamily="34" charset="0"/>
                <a:cs typeface="Times New Roman" panose="02020603050405020304" pitchFamily="18" charset="0"/>
              </a:rPr>
              <a:t> </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a:effectLst/>
                <a:latin typeface="Arial" panose="020B0604020202020204" pitchFamily="34" charset="0"/>
                <a:ea typeface="Calibri" panose="020F0502020204030204" pitchFamily="34" charset="0"/>
                <a:cs typeface="Times New Roman" panose="02020603050405020304" pitchFamily="18" charset="0"/>
              </a:rPr>
              <a:t>Currently, we use a single rating scheme to rate the CMFs developed from either Before/After, Cross-Sectional, Meta-Analysis, or Meta-Regression studies and that scheme is based on five criteria, that are, study design, sample size, standard error, biases, and data source. In this rating scheme, study design and sample size are given a weight of 2, whereas the other criteria’s carry a weight of 1. Points are assigned to each criteria based on the level of rigor, where excellent equates to 2 points, fair equates to 1 point, and poor equates to 0 points.</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10"/>
          </p:nvPr>
        </p:nvSpPr>
        <p:spPr/>
        <p:txBody>
          <a:bodyPr/>
          <a:lstStyle/>
          <a:p>
            <a:pPr>
              <a:defRPr/>
            </a:pPr>
            <a:fld id="{74F06D2A-F673-4DC8-9D37-E8CA78E30C28}" type="slidenum">
              <a:rPr lang="en-US" smtClean="0"/>
              <a:pPr>
                <a:defRPr/>
              </a:pPr>
              <a:t>18</a:t>
            </a:fld>
            <a:endParaRPr lang="en-US"/>
          </a:p>
        </p:txBody>
      </p:sp>
    </p:spTree>
    <p:extLst>
      <p:ext uri="{BB962C8B-B14F-4D97-AF65-F5344CB8AC3E}">
        <p14:creationId xmlns:p14="http://schemas.microsoft.com/office/powerpoint/2010/main" val="626841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lnSpc>
                <a:spcPct val="107000"/>
              </a:lnSpc>
              <a:spcAft>
                <a:spcPts val="800"/>
              </a:spcAft>
            </a:pPr>
            <a:r>
              <a:rPr lang="en-CA" sz="1800">
                <a:effectLst/>
                <a:latin typeface="Arial" panose="020B0604020202020204" pitchFamily="34" charset="0"/>
                <a:ea typeface="Calibri" panose="020F0502020204030204" pitchFamily="34" charset="0"/>
                <a:cs typeface="Times New Roman" panose="02020603050405020304" pitchFamily="18" charset="0"/>
              </a:rPr>
              <a:t>The overall score of a CMF is calculated using the formula that you can see on your screens and this accounts for the weight of 2 given to the study design and sample size.</a:t>
            </a:r>
          </a:p>
          <a:p>
            <a:pPr>
              <a:lnSpc>
                <a:spcPct val="107000"/>
              </a:lnSpc>
              <a:spcAft>
                <a:spcPts val="800"/>
              </a:spcAft>
            </a:pP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a:effectLst/>
                <a:latin typeface="Arial" panose="020B0604020202020204" pitchFamily="34" charset="0"/>
                <a:ea typeface="Calibri" panose="020F0502020204030204" pitchFamily="34" charset="0"/>
                <a:cs typeface="Times New Roman" panose="02020603050405020304" pitchFamily="18" charset="0"/>
              </a:rPr>
              <a:t>The maximum number of possible points a CMF can get are 14. The table here shows the conversion from the 14-point scale to the star ratings. To get a 5-star rating, a study must check all boxes to receive the maximum possible, 14 points (hence currently there are very few 5 Star CMFs unless the study that developed CMFs included multiple States). A CMF that receives at least half the points, that is 7, receives a 3-star rating.</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endParaRPr lang="en-CA"/>
          </a:p>
        </p:txBody>
      </p:sp>
      <p:sp>
        <p:nvSpPr>
          <p:cNvPr id="4" name="Slide Number Placeholder 3"/>
          <p:cNvSpPr>
            <a:spLocks noGrp="1"/>
          </p:cNvSpPr>
          <p:nvPr>
            <p:ph type="sldNum" sz="quarter" idx="5"/>
          </p:nvPr>
        </p:nvSpPr>
        <p:spPr/>
        <p:txBody>
          <a:bodyPr/>
          <a:lstStyle/>
          <a:p>
            <a:pPr>
              <a:defRPr/>
            </a:pPr>
            <a:fld id="{74F06D2A-F673-4DC8-9D37-E8CA78E30C28}" type="slidenum">
              <a:rPr lang="en-US" smtClean="0"/>
              <a:pPr>
                <a:defRPr/>
              </a:pPr>
              <a:t>19</a:t>
            </a:fld>
            <a:endParaRPr lang="en-US"/>
          </a:p>
        </p:txBody>
      </p:sp>
    </p:spTree>
    <p:extLst>
      <p:ext uri="{BB962C8B-B14F-4D97-AF65-F5344CB8AC3E}">
        <p14:creationId xmlns:p14="http://schemas.microsoft.com/office/powerpoint/2010/main" val="287786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sz="1800">
                <a:effectLst/>
                <a:latin typeface="Arial" panose="020B0604020202020204" pitchFamily="34" charset="0"/>
                <a:ea typeface="Calibri" panose="020F0502020204030204" pitchFamily="34" charset="0"/>
                <a:cs typeface="Times New Roman" panose="02020603050405020304" pitchFamily="18" charset="0"/>
              </a:rPr>
              <a:t>Now that we have briefly talked about the current CMF Star Rating System, lets move towards discussing the rating system developed by NCHRP 17-72 and how it is different from the current rating system.</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endParaRPr lang="en-CA"/>
          </a:p>
        </p:txBody>
      </p:sp>
      <p:sp>
        <p:nvSpPr>
          <p:cNvPr id="4" name="Slide Number Placeholder 3"/>
          <p:cNvSpPr>
            <a:spLocks noGrp="1"/>
          </p:cNvSpPr>
          <p:nvPr>
            <p:ph type="sldNum" sz="quarter" idx="5"/>
          </p:nvPr>
        </p:nvSpPr>
        <p:spPr/>
        <p:txBody>
          <a:bodyPr/>
          <a:lstStyle/>
          <a:p>
            <a:pPr>
              <a:defRPr/>
            </a:pPr>
            <a:fld id="{74F06D2A-F673-4DC8-9D37-E8CA78E30C28}" type="slidenum">
              <a:rPr lang="en-US" smtClean="0"/>
              <a:pPr>
                <a:defRPr/>
              </a:pPr>
              <a:t>20</a:t>
            </a:fld>
            <a:endParaRPr lang="en-US"/>
          </a:p>
        </p:txBody>
      </p:sp>
    </p:spTree>
    <p:extLst>
      <p:ext uri="{BB962C8B-B14F-4D97-AF65-F5344CB8AC3E}">
        <p14:creationId xmlns:p14="http://schemas.microsoft.com/office/powerpoint/2010/main" val="1305497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NCHRP Project 17-72 kicked-off</a:t>
            </a:r>
            <a:r>
              <a:rPr lang="en-US" baseline="0"/>
              <a:t> in 2015 to update crash modification factors for the highway safety manual. As part of this project, the research team developed a new rating criteria and applied that criteria to all the CMFs in the Clearinghouse.  </a:t>
            </a:r>
          </a:p>
          <a:p>
            <a:endParaRPr lang="en-US" baseline="0"/>
          </a:p>
          <a:p>
            <a:r>
              <a:rPr lang="en-US" baseline="0"/>
              <a:t>FHWA determined that this would be an ideal time to transition the CMF Clearinghouse to this new process since it is more rigorous and be consistent with future editions of the highway safety manual. </a:t>
            </a:r>
          </a:p>
          <a:p>
            <a:endParaRPr lang="en-US" baseline="0"/>
          </a:p>
          <a:p>
            <a:r>
              <a:rPr lang="en-US" baseline="0"/>
              <a:t>While we still don’t have an HSM2 (and I’m sure Stephen will talk about that next), this research is complete.  Based on conversations with AASHTO and NCHRP, we agreed that’s its best to put the results of this research into practice sooner rather than later. </a:t>
            </a:r>
            <a:endParaRPr lang="en-US"/>
          </a:p>
        </p:txBody>
      </p:sp>
      <p:sp>
        <p:nvSpPr>
          <p:cNvPr id="4" name="Slide Number Placeholder 3"/>
          <p:cNvSpPr>
            <a:spLocks noGrp="1"/>
          </p:cNvSpPr>
          <p:nvPr>
            <p:ph type="sldNum" sz="quarter" idx="10"/>
          </p:nvPr>
        </p:nvSpPr>
        <p:spPr/>
        <p:txBody>
          <a:bodyPr/>
          <a:lstStyle/>
          <a:p>
            <a:fld id="{741E9C35-0566-4C0C-90A3-5BBE18711A1D}" type="slidenum">
              <a:rPr lang="en-US" smtClean="0"/>
              <a:t>21</a:t>
            </a:fld>
            <a:endParaRPr lang="en-US"/>
          </a:p>
        </p:txBody>
      </p:sp>
    </p:spTree>
    <p:extLst>
      <p:ext uri="{BB962C8B-B14F-4D97-AF65-F5344CB8AC3E}">
        <p14:creationId xmlns:p14="http://schemas.microsoft.com/office/powerpoint/2010/main" val="15542124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587375"/>
            <a:ext cx="7772400" cy="1470025"/>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1371600" y="2289175"/>
            <a:ext cx="6400800" cy="1216025"/>
          </a:xfrm>
        </p:spPr>
        <p:txBody>
          <a:bodyPr/>
          <a:lstStyle>
            <a:lvl1pPr marL="0" indent="0" algn="ctr">
              <a:buFontTx/>
              <a:buNone/>
              <a:defRPr/>
            </a:lvl1pPr>
          </a:lstStyle>
          <a:p>
            <a:r>
              <a:rPr lang="en-US"/>
              <a:t>Click to edit Master subtitle style</a:t>
            </a:r>
          </a:p>
        </p:txBody>
      </p:sp>
      <p:sp>
        <p:nvSpPr>
          <p:cNvPr id="4" name="Rectangle 6"/>
          <p:cNvSpPr>
            <a:spLocks noGrp="1" noChangeArrowheads="1"/>
          </p:cNvSpPr>
          <p:nvPr>
            <p:ph type="sldNum" sz="quarter" idx="10"/>
          </p:nvPr>
        </p:nvSpPr>
        <p:spPr/>
        <p:txBody>
          <a:bodyPr/>
          <a:lstStyle>
            <a:lvl1pPr>
              <a:defRPr/>
            </a:lvl1pPr>
          </a:lstStyle>
          <a:p>
            <a:pPr>
              <a:defRPr/>
            </a:pPr>
            <a:fld id="{65B8DF10-0A02-48F5-8758-6AEDAFE6D0E3}" type="slidenum">
              <a:rPr lang="en-US"/>
              <a:pPr>
                <a:defRPr/>
              </a:pPr>
              <a:t>‹#›</a:t>
            </a:fld>
            <a:endParaRPr lang="en-US"/>
          </a:p>
        </p:txBody>
      </p:sp>
    </p:spTree>
    <p:extLst>
      <p:ext uri="{BB962C8B-B14F-4D97-AF65-F5344CB8AC3E}">
        <p14:creationId xmlns:p14="http://schemas.microsoft.com/office/powerpoint/2010/main" val="918697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9E0AE773-59CE-49AB-A917-4AEFE835C87C}" type="slidenum">
              <a:rPr lang="en-US"/>
              <a:pPr>
                <a:defRPr/>
              </a:pPr>
              <a:t>‹#›</a:t>
            </a:fld>
            <a:endParaRPr lang="en-US"/>
          </a:p>
        </p:txBody>
      </p:sp>
    </p:spTree>
    <p:extLst>
      <p:ext uri="{BB962C8B-B14F-4D97-AF65-F5344CB8AC3E}">
        <p14:creationId xmlns:p14="http://schemas.microsoft.com/office/powerpoint/2010/main" val="1470937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2C258459-B14F-4514-B4B8-7EC1F9CD98D8}" type="slidenum">
              <a:rPr lang="en-US"/>
              <a:pPr>
                <a:defRPr/>
              </a:pPr>
              <a:t>‹#›</a:t>
            </a:fld>
            <a:endParaRPr lang="en-US"/>
          </a:p>
        </p:txBody>
      </p:sp>
    </p:spTree>
    <p:extLst>
      <p:ext uri="{BB962C8B-B14F-4D97-AF65-F5344CB8AC3E}">
        <p14:creationId xmlns:p14="http://schemas.microsoft.com/office/powerpoint/2010/main" val="1678899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25FCF166-1B79-4625-8B36-6B0AFCCA2B0C}" type="slidenum">
              <a:rPr lang="en-US"/>
              <a:pPr>
                <a:defRPr/>
              </a:pPr>
              <a:t>‹#›</a:t>
            </a:fld>
            <a:endParaRPr lang="en-US"/>
          </a:p>
        </p:txBody>
      </p:sp>
    </p:spTree>
    <p:extLst>
      <p:ext uri="{BB962C8B-B14F-4D97-AF65-F5344CB8AC3E}">
        <p14:creationId xmlns:p14="http://schemas.microsoft.com/office/powerpoint/2010/main" val="3166884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E8A20D4B-900B-4BAE-9AD0-9B5FC1E0B642}" type="slidenum">
              <a:rPr lang="en-US"/>
              <a:pPr>
                <a:defRPr/>
              </a:pPr>
              <a:t>‹#›</a:t>
            </a:fld>
            <a:endParaRPr lang="en-US"/>
          </a:p>
        </p:txBody>
      </p:sp>
    </p:spTree>
    <p:extLst>
      <p:ext uri="{BB962C8B-B14F-4D97-AF65-F5344CB8AC3E}">
        <p14:creationId xmlns:p14="http://schemas.microsoft.com/office/powerpoint/2010/main" val="3901851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06053F7C-E91F-4094-8288-F3CE66645228}" type="slidenum">
              <a:rPr lang="en-US"/>
              <a:pPr>
                <a:defRPr/>
              </a:pPr>
              <a:t>‹#›</a:t>
            </a:fld>
            <a:endParaRPr lang="en-US"/>
          </a:p>
        </p:txBody>
      </p:sp>
    </p:spTree>
    <p:extLst>
      <p:ext uri="{BB962C8B-B14F-4D97-AF65-F5344CB8AC3E}">
        <p14:creationId xmlns:p14="http://schemas.microsoft.com/office/powerpoint/2010/main" val="67492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70C830D5-AEC0-4348-A2FB-FEF323BAD391}" type="slidenum">
              <a:rPr lang="en-US"/>
              <a:pPr>
                <a:defRPr/>
              </a:pPr>
              <a:t>‹#›</a:t>
            </a:fld>
            <a:endParaRPr lang="en-US"/>
          </a:p>
        </p:txBody>
      </p:sp>
    </p:spTree>
    <p:extLst>
      <p:ext uri="{BB962C8B-B14F-4D97-AF65-F5344CB8AC3E}">
        <p14:creationId xmlns:p14="http://schemas.microsoft.com/office/powerpoint/2010/main" val="3191372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A336C0A6-B73B-4871-836B-BDE02CF20217}" type="slidenum">
              <a:rPr lang="en-US"/>
              <a:pPr>
                <a:defRPr/>
              </a:pPr>
              <a:t>‹#›</a:t>
            </a:fld>
            <a:endParaRPr lang="en-US"/>
          </a:p>
        </p:txBody>
      </p:sp>
    </p:spTree>
    <p:extLst>
      <p:ext uri="{BB962C8B-B14F-4D97-AF65-F5344CB8AC3E}">
        <p14:creationId xmlns:p14="http://schemas.microsoft.com/office/powerpoint/2010/main" val="3567102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5252D5C1-F35B-438A-B0B4-704CABC5A268}" type="slidenum">
              <a:rPr lang="en-US"/>
              <a:pPr>
                <a:defRPr/>
              </a:pPr>
              <a:t>‹#›</a:t>
            </a:fld>
            <a:endParaRPr lang="en-US"/>
          </a:p>
        </p:txBody>
      </p:sp>
    </p:spTree>
    <p:extLst>
      <p:ext uri="{BB962C8B-B14F-4D97-AF65-F5344CB8AC3E}">
        <p14:creationId xmlns:p14="http://schemas.microsoft.com/office/powerpoint/2010/main" val="496749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3CFD642-4E2D-414A-B7BC-8D9BE30B5847}" type="slidenum">
              <a:rPr lang="en-US"/>
              <a:pPr>
                <a:defRPr/>
              </a:pPr>
              <a:t>‹#›</a:t>
            </a:fld>
            <a:endParaRPr lang="en-US"/>
          </a:p>
        </p:txBody>
      </p:sp>
    </p:spTree>
    <p:extLst>
      <p:ext uri="{BB962C8B-B14F-4D97-AF65-F5344CB8AC3E}">
        <p14:creationId xmlns:p14="http://schemas.microsoft.com/office/powerpoint/2010/main" val="1048797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15F9433-5FF0-49D9-A9FE-65FE75CC300F}" type="slidenum">
              <a:rPr lang="en-US"/>
              <a:pPr>
                <a:defRPr/>
              </a:pPr>
              <a:t>‹#›</a:t>
            </a:fld>
            <a:endParaRPr lang="en-US"/>
          </a:p>
        </p:txBody>
      </p:sp>
    </p:spTree>
    <p:extLst>
      <p:ext uri="{BB962C8B-B14F-4D97-AF65-F5344CB8AC3E}">
        <p14:creationId xmlns:p14="http://schemas.microsoft.com/office/powerpoint/2010/main" val="1109893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162F0EAE-8ED3-454F-A1AB-15236E3D21F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55"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cmfclearinghouse.org/changes.cf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www.cmfclearinghouse.org/"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cmfclearinghouse.org/collateral/Ratings_Comparison.xlsx" TargetMode="External"/><Relationship Id="rId2" Type="http://schemas.openxmlformats.org/officeDocument/2006/relationships/hyperlink" Target="http://www.cmfclearinghouse.org/"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49.xml.rels><?xml version="1.0" encoding="UTF-8" standalone="yes"?>
<Relationships xmlns="http://schemas.openxmlformats.org/package/2006/relationships"><Relationship Id="rId2" Type="http://schemas.openxmlformats.org/officeDocument/2006/relationships/hyperlink" Target="https://nhi.fhwa.dot.go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mailto:Karen.Scurry@dot.gov" TargetMode="External"/><Relationship Id="rId2" Type="http://schemas.openxmlformats.org/officeDocument/2006/relationships/hyperlink" Target="http://www.cmfclearinghouse.org/" TargetMode="External"/><Relationship Id="rId1" Type="http://schemas.openxmlformats.org/officeDocument/2006/relationships/slideLayout" Target="../slideLayouts/slideLayout2.xml"/><Relationship Id="rId6" Type="http://schemas.openxmlformats.org/officeDocument/2006/relationships/hyperlink" Target="mailto:Dave.Petrucci@dot.gov" TargetMode="External"/><Relationship Id="rId5" Type="http://schemas.openxmlformats.org/officeDocument/2006/relationships/hyperlink" Target="mailto:John.McFadden@dot.gov" TargetMode="External"/><Relationship Id="rId4" Type="http://schemas.openxmlformats.org/officeDocument/2006/relationships/hyperlink" Target="mailto:Jerry.Roche@dot.gov"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cmfclearinghouse.or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1455892"/>
            <a:ext cx="9144000" cy="1752600"/>
          </a:xfrm>
        </p:spPr>
        <p:txBody>
          <a:bodyPr/>
          <a:lstStyle/>
          <a:p>
            <a:r>
              <a:rPr lang="en-US" sz="4000" b="1" cap="all">
                <a:ea typeface="+mj-lt"/>
                <a:cs typeface="+mj-lt"/>
              </a:rPr>
              <a:t>UNDERSTANDING &amp; NAVIGATING THE CMF CLEARINGHOUSE </a:t>
            </a:r>
            <a:br>
              <a:rPr lang="en-US" sz="4000" b="1" cap="all">
                <a:ea typeface="+mj-lt"/>
                <a:cs typeface="+mj-lt"/>
              </a:rPr>
            </a:br>
            <a:r>
              <a:rPr lang="en-US" sz="4000" b="1" cap="all">
                <a:ea typeface="+mj-lt"/>
                <a:cs typeface="+mj-lt"/>
              </a:rPr>
              <a:t>RATING SYSTEM CHANGES </a:t>
            </a:r>
            <a:br>
              <a:rPr lang="en-US" sz="4000" b="1" cap="all">
                <a:ea typeface="+mj-lt"/>
                <a:cs typeface="+mj-lt"/>
              </a:rPr>
            </a:br>
            <a:r>
              <a:rPr lang="en-US" sz="4000" b="1" cap="all">
                <a:ea typeface="+mj-lt"/>
                <a:cs typeface="+mj-lt"/>
              </a:rPr>
              <a:t>FOR PRACTITIONERS</a:t>
            </a:r>
            <a:endParaRPr lang="en-US" sz="4000">
              <a:ea typeface="+mj-lt"/>
              <a:cs typeface="+mj-lt"/>
            </a:endParaRPr>
          </a:p>
          <a:p>
            <a:endParaRPr lang="en-US" sz="6600" b="1">
              <a:cs typeface="Arial"/>
            </a:endParaRPr>
          </a:p>
        </p:txBody>
      </p:sp>
      <p:sp>
        <p:nvSpPr>
          <p:cNvPr id="4099" name="Rectangle 3"/>
          <p:cNvSpPr>
            <a:spLocks noGrp="1" noChangeArrowheads="1"/>
          </p:cNvSpPr>
          <p:nvPr>
            <p:ph type="subTitle" idx="1"/>
          </p:nvPr>
        </p:nvSpPr>
        <p:spPr>
          <a:xfrm>
            <a:off x="3657600" y="3962400"/>
            <a:ext cx="5486400" cy="2514600"/>
          </a:xfrm>
        </p:spPr>
        <p:txBody>
          <a:bodyPr/>
          <a:lstStyle/>
          <a:p>
            <a:pPr algn="l" eaLnBrk="1" hangingPunct="1">
              <a:lnSpc>
                <a:spcPct val="80000"/>
              </a:lnSpc>
            </a:pPr>
            <a:endParaRPr lang="en-US" sz="2000"/>
          </a:p>
          <a:p>
            <a:pPr algn="l" eaLnBrk="1" hangingPunct="1">
              <a:lnSpc>
                <a:spcPct val="80000"/>
              </a:lnSpc>
            </a:pPr>
            <a:endParaRPr lang="en-US" sz="2000"/>
          </a:p>
          <a:p>
            <a:pPr eaLnBrk="1" hangingPunct="1">
              <a:lnSpc>
                <a:spcPct val="80000"/>
              </a:lnSpc>
            </a:pPr>
            <a:endParaRPr lang="en-US" sz="2400"/>
          </a:p>
          <a:p>
            <a:pPr>
              <a:lnSpc>
                <a:spcPct val="80000"/>
              </a:lnSpc>
            </a:pPr>
            <a:r>
              <a:rPr lang="en-US" sz="2400"/>
              <a:t>Thursday, February 18, 2021</a:t>
            </a:r>
            <a:endParaRPr lang="en-US" sz="2400">
              <a:cs typeface="Arial"/>
            </a:endParaRPr>
          </a:p>
          <a:p>
            <a:pPr eaLnBrk="1" hangingPunct="1">
              <a:lnSpc>
                <a:spcPct val="80000"/>
              </a:lnSpc>
            </a:pPr>
            <a:r>
              <a:rPr lang="en-US" sz="2400"/>
              <a:t>2:00 – 3:00 PM EST </a:t>
            </a:r>
            <a:endParaRPr lang="en-US" sz="2400">
              <a:cs typeface="Arial"/>
            </a:endParaRPr>
          </a:p>
        </p:txBody>
      </p:sp>
      <p:sp>
        <p:nvSpPr>
          <p:cNvPr id="2" name="TextBox 1">
            <a:extLst>
              <a:ext uri="{FF2B5EF4-FFF2-40B4-BE49-F238E27FC236}">
                <a16:creationId xmlns:a16="http://schemas.microsoft.com/office/drawing/2014/main" id="{FF66A101-50FC-4688-AFA9-4D399D13AF4D}"/>
              </a:ext>
            </a:extLst>
          </p:cNvPr>
          <p:cNvSpPr txBox="1"/>
          <p:nvPr/>
        </p:nvSpPr>
        <p:spPr>
          <a:xfrm>
            <a:off x="-1962278" y="874437"/>
            <a:ext cx="2884810" cy="3018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cap="all">
              <a:latin typeface="BenchNin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Comparison Spreadsheet</a:t>
            </a:r>
          </a:p>
        </p:txBody>
      </p:sp>
      <p:pic>
        <p:nvPicPr>
          <p:cNvPr id="4" name="Content Placeholder 3"/>
          <p:cNvPicPr>
            <a:picLocks noGrp="1" noChangeAspect="1"/>
          </p:cNvPicPr>
          <p:nvPr>
            <p:ph idx="1"/>
          </p:nvPr>
        </p:nvPicPr>
        <p:blipFill rotWithShape="1">
          <a:blip r:embed="rId2"/>
          <a:srcRect r="8060"/>
          <a:stretch/>
        </p:blipFill>
        <p:spPr>
          <a:xfrm>
            <a:off x="862290" y="1417638"/>
            <a:ext cx="7628567" cy="4667242"/>
          </a:xfrm>
          <a:prstGeom prst="rect">
            <a:avLst/>
          </a:prstGeom>
        </p:spPr>
      </p:pic>
    </p:spTree>
    <p:extLst>
      <p:ext uri="{BB962C8B-B14F-4D97-AF65-F5344CB8AC3E}">
        <p14:creationId xmlns:p14="http://schemas.microsoft.com/office/powerpoint/2010/main" val="2090345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 Quality Rating Page</a:t>
            </a:r>
          </a:p>
        </p:txBody>
      </p:sp>
      <p:pic>
        <p:nvPicPr>
          <p:cNvPr id="4" name="Content Placeholder 3"/>
          <p:cNvPicPr>
            <a:picLocks noGrp="1" noChangeAspect="1"/>
          </p:cNvPicPr>
          <p:nvPr>
            <p:ph idx="1"/>
          </p:nvPr>
        </p:nvPicPr>
        <p:blipFill rotWithShape="1">
          <a:blip r:embed="rId2"/>
          <a:srcRect t="15393" r="7924"/>
          <a:stretch/>
        </p:blipFill>
        <p:spPr>
          <a:xfrm>
            <a:off x="457200" y="1417638"/>
            <a:ext cx="7408535" cy="3829277"/>
          </a:xfrm>
          <a:prstGeom prst="rect">
            <a:avLst/>
          </a:prstGeom>
        </p:spPr>
      </p:pic>
      <p:pic>
        <p:nvPicPr>
          <p:cNvPr id="5" name="Picture 4"/>
          <p:cNvPicPr>
            <a:picLocks noChangeAspect="1"/>
          </p:cNvPicPr>
          <p:nvPr/>
        </p:nvPicPr>
        <p:blipFill rotWithShape="1">
          <a:blip r:embed="rId3"/>
          <a:srcRect t="14868" r="7738"/>
          <a:stretch/>
        </p:blipFill>
        <p:spPr>
          <a:xfrm>
            <a:off x="707571" y="2111827"/>
            <a:ext cx="8436429" cy="4378779"/>
          </a:xfrm>
          <a:prstGeom prst="rect">
            <a:avLst/>
          </a:prstGeom>
        </p:spPr>
      </p:pic>
    </p:spTree>
    <p:extLst>
      <p:ext uri="{BB962C8B-B14F-4D97-AF65-F5344CB8AC3E}">
        <p14:creationId xmlns:p14="http://schemas.microsoft.com/office/powerpoint/2010/main" val="309028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CMF Details Page </a:t>
            </a:r>
          </a:p>
        </p:txBody>
      </p:sp>
      <p:pic>
        <p:nvPicPr>
          <p:cNvPr id="4" name="Content Placeholder 3"/>
          <p:cNvPicPr>
            <a:picLocks noGrp="1" noChangeAspect="1"/>
          </p:cNvPicPr>
          <p:nvPr>
            <p:ph idx="1"/>
          </p:nvPr>
        </p:nvPicPr>
        <p:blipFill rotWithShape="1">
          <a:blip r:embed="rId2"/>
          <a:srcRect t="14912" r="7790"/>
          <a:stretch/>
        </p:blipFill>
        <p:spPr>
          <a:xfrm>
            <a:off x="862289" y="1632856"/>
            <a:ext cx="7419421" cy="3851049"/>
          </a:xfrm>
          <a:prstGeom prst="rect">
            <a:avLst/>
          </a:prstGeom>
        </p:spPr>
      </p:pic>
      <p:pic>
        <p:nvPicPr>
          <p:cNvPr id="5" name="Picture 4"/>
          <p:cNvPicPr>
            <a:picLocks noChangeAspect="1"/>
          </p:cNvPicPr>
          <p:nvPr/>
        </p:nvPicPr>
        <p:blipFill rotWithShape="1">
          <a:blip r:embed="rId3"/>
          <a:srcRect t="59736" r="26191" b="23545"/>
          <a:stretch/>
        </p:blipFill>
        <p:spPr>
          <a:xfrm>
            <a:off x="1" y="3028375"/>
            <a:ext cx="9144000" cy="1165124"/>
          </a:xfrm>
          <a:prstGeom prst="rect">
            <a:avLst/>
          </a:prstGeom>
        </p:spPr>
      </p:pic>
    </p:spTree>
    <p:extLst>
      <p:ext uri="{BB962C8B-B14F-4D97-AF65-F5344CB8AC3E}">
        <p14:creationId xmlns:p14="http://schemas.microsoft.com/office/powerpoint/2010/main" val="148421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Score Details</a:t>
            </a:r>
          </a:p>
        </p:txBody>
      </p:sp>
      <p:pic>
        <p:nvPicPr>
          <p:cNvPr id="4" name="Content Placeholder 3"/>
          <p:cNvPicPr>
            <a:picLocks noGrp="1" noChangeAspect="1"/>
          </p:cNvPicPr>
          <p:nvPr>
            <p:ph idx="1"/>
          </p:nvPr>
        </p:nvPicPr>
        <p:blipFill rotWithShape="1">
          <a:blip r:embed="rId2"/>
          <a:srcRect t="14431" r="7654"/>
          <a:stretch/>
        </p:blipFill>
        <p:spPr>
          <a:xfrm>
            <a:off x="559808" y="1338943"/>
            <a:ext cx="8411905" cy="4384448"/>
          </a:xfrm>
          <a:prstGeom prst="rect">
            <a:avLst/>
          </a:prstGeom>
        </p:spPr>
      </p:pic>
    </p:spTree>
    <p:extLst>
      <p:ext uri="{BB962C8B-B14F-4D97-AF65-F5344CB8AC3E}">
        <p14:creationId xmlns:p14="http://schemas.microsoft.com/office/powerpoint/2010/main" val="3996527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Summary</a:t>
            </a:r>
          </a:p>
        </p:txBody>
      </p:sp>
      <p:sp>
        <p:nvSpPr>
          <p:cNvPr id="3" name="Content Placeholder 2"/>
          <p:cNvSpPr>
            <a:spLocks noGrp="1"/>
          </p:cNvSpPr>
          <p:nvPr>
            <p:ph idx="1"/>
          </p:nvPr>
        </p:nvSpPr>
        <p:spPr/>
        <p:txBody>
          <a:bodyPr/>
          <a:lstStyle/>
          <a:p>
            <a:r>
              <a:rPr lang="en-US" dirty="0"/>
              <a:t>Become familiar with new criteria</a:t>
            </a:r>
          </a:p>
          <a:p>
            <a:r>
              <a:rPr lang="en-US" dirty="0"/>
              <a:t>Determine how this might impact you and your job</a:t>
            </a:r>
          </a:p>
        </p:txBody>
      </p:sp>
    </p:spTree>
    <p:extLst>
      <p:ext uri="{BB962C8B-B14F-4D97-AF65-F5344CB8AC3E}">
        <p14:creationId xmlns:p14="http://schemas.microsoft.com/office/powerpoint/2010/main" val="2410829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Poll </a:t>
            </a:r>
          </a:p>
        </p:txBody>
      </p:sp>
      <p:sp>
        <p:nvSpPr>
          <p:cNvPr id="4" name="Text Placeholder 3"/>
          <p:cNvSpPr>
            <a:spLocks noGrp="1"/>
          </p:cNvSpPr>
          <p:nvPr>
            <p:ph idx="1"/>
          </p:nvPr>
        </p:nvSpPr>
        <p:spPr/>
        <p:txBody>
          <a:bodyPr/>
          <a:lstStyle/>
          <a:p>
            <a:pPr>
              <a:buFont typeface="Calibri,Calibri_MSFontService,Sans-Serif"/>
            </a:pPr>
            <a:r>
              <a:rPr lang="en-US" sz="2800" b="1" dirty="0">
                <a:ea typeface="+mn-lt"/>
                <a:cs typeface="+mn-lt"/>
              </a:rPr>
              <a:t>On a scale of 1 (not important) to 5 (very important), please rate the relative importance of the CMF star quality ratings to you and your work? (select one answer)</a:t>
            </a:r>
            <a:endParaRPr lang="en-US" sz="2800" dirty="0">
              <a:ea typeface="+mn-lt"/>
              <a:cs typeface="+mn-lt"/>
            </a:endParaRPr>
          </a:p>
          <a:p>
            <a:pPr lvl="1">
              <a:buFont typeface="Calibri,Calibri_MSFontService,Sans-Serif"/>
              <a:buChar char="–"/>
            </a:pPr>
            <a:r>
              <a:rPr lang="en-US" sz="2400" b="1" dirty="0">
                <a:ea typeface="+mn-lt"/>
                <a:cs typeface="+mn-lt"/>
              </a:rPr>
              <a:t>5 (very important)</a:t>
            </a:r>
            <a:endParaRPr lang="en-US" sz="2400" dirty="0">
              <a:ea typeface="+mn-lt"/>
              <a:cs typeface="+mn-lt"/>
            </a:endParaRPr>
          </a:p>
          <a:p>
            <a:pPr lvl="1">
              <a:buFont typeface="Calibri,Calibri_MSFontService,Sans-Serif"/>
              <a:buChar char="–"/>
            </a:pPr>
            <a:r>
              <a:rPr lang="en-US" sz="2400" b="1" dirty="0">
                <a:ea typeface="+mn-lt"/>
                <a:cs typeface="+mn-lt"/>
              </a:rPr>
              <a:t>4 (somewhat important)</a:t>
            </a:r>
            <a:endParaRPr lang="en-US" sz="2400" dirty="0">
              <a:ea typeface="+mn-lt"/>
              <a:cs typeface="+mn-lt"/>
            </a:endParaRPr>
          </a:p>
          <a:p>
            <a:pPr lvl="1">
              <a:buFont typeface="Calibri,Calibri_MSFontService,Sans-Serif"/>
              <a:buChar char="–"/>
            </a:pPr>
            <a:r>
              <a:rPr lang="en-US" sz="2400" b="1" dirty="0">
                <a:ea typeface="+mn-lt"/>
                <a:cs typeface="+mn-lt"/>
              </a:rPr>
              <a:t>3 (indifferent)</a:t>
            </a:r>
            <a:endParaRPr lang="en-US" sz="2400" dirty="0">
              <a:ea typeface="+mn-lt"/>
              <a:cs typeface="+mn-lt"/>
            </a:endParaRPr>
          </a:p>
          <a:p>
            <a:pPr lvl="1">
              <a:buFont typeface="Calibri,Calibri_MSFontService,Sans-Serif"/>
              <a:buChar char="–"/>
            </a:pPr>
            <a:r>
              <a:rPr lang="en-US" sz="2400" b="1" dirty="0">
                <a:ea typeface="+mn-lt"/>
                <a:cs typeface="+mn-lt"/>
              </a:rPr>
              <a:t>2 (less important)</a:t>
            </a:r>
            <a:endParaRPr lang="en-US" sz="2400" dirty="0">
              <a:ea typeface="+mn-lt"/>
              <a:cs typeface="+mn-lt"/>
            </a:endParaRPr>
          </a:p>
          <a:p>
            <a:pPr lvl="1">
              <a:buFont typeface="Calibri,Calibri_MSFontService,Sans-Serif"/>
              <a:buChar char="–"/>
            </a:pPr>
            <a:r>
              <a:rPr lang="en-US" sz="2400" b="1" dirty="0">
                <a:ea typeface="+mn-lt"/>
                <a:cs typeface="+mn-lt"/>
              </a:rPr>
              <a:t>1 (unimportant)</a:t>
            </a:r>
            <a:endParaRPr lang="en-US" sz="2400" dirty="0">
              <a:ea typeface="+mn-lt"/>
              <a:cs typeface="+mn-lt"/>
            </a:endParaRPr>
          </a:p>
          <a:p>
            <a:endParaRPr lang="en-US" dirty="0">
              <a:cs typeface="Arial"/>
            </a:endParaRPr>
          </a:p>
        </p:txBody>
      </p:sp>
    </p:spTree>
    <p:extLst>
      <p:ext uri="{BB962C8B-B14F-4D97-AF65-F5344CB8AC3E}">
        <p14:creationId xmlns:p14="http://schemas.microsoft.com/office/powerpoint/2010/main" val="2755127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lstStyle/>
          <a:p>
            <a:r>
              <a:rPr lang="en-US"/>
              <a:t>CMF Clearinghouse Rating Transition</a:t>
            </a:r>
          </a:p>
        </p:txBody>
      </p:sp>
      <p:sp>
        <p:nvSpPr>
          <p:cNvPr id="5" name="TextBox 4"/>
          <p:cNvSpPr txBox="1"/>
          <p:nvPr/>
        </p:nvSpPr>
        <p:spPr>
          <a:xfrm>
            <a:off x="4400843" y="4953000"/>
            <a:ext cx="4724400" cy="369332"/>
          </a:xfrm>
          <a:prstGeom prst="rect">
            <a:avLst/>
          </a:prstGeom>
          <a:noFill/>
        </p:spPr>
        <p:txBody>
          <a:bodyPr wrap="square" rtlCol="0">
            <a:spAutoFit/>
          </a:bodyPr>
          <a:lstStyle/>
          <a:p>
            <a:r>
              <a:rPr lang="en-US"/>
              <a:t>John McFadden, FHWA Resource Center </a:t>
            </a:r>
          </a:p>
        </p:txBody>
      </p:sp>
    </p:spTree>
    <p:extLst>
      <p:ext uri="{BB962C8B-B14F-4D97-AF65-F5344CB8AC3E}">
        <p14:creationId xmlns:p14="http://schemas.microsoft.com/office/powerpoint/2010/main" val="23725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192" y="304800"/>
            <a:ext cx="8229600" cy="914400"/>
          </a:xfrm>
        </p:spPr>
        <p:txBody>
          <a:bodyPr/>
          <a:lstStyle/>
          <a:p>
            <a:r>
              <a:rPr lang="en-US"/>
              <a:t>Background</a:t>
            </a:r>
          </a:p>
        </p:txBody>
      </p:sp>
      <p:sp>
        <p:nvSpPr>
          <p:cNvPr id="3" name="Content Placeholder 2"/>
          <p:cNvSpPr>
            <a:spLocks noGrp="1"/>
          </p:cNvSpPr>
          <p:nvPr>
            <p:ph idx="1"/>
          </p:nvPr>
        </p:nvSpPr>
        <p:spPr>
          <a:xfrm>
            <a:off x="433192" y="1295400"/>
            <a:ext cx="8229600" cy="4498932"/>
          </a:xfrm>
        </p:spPr>
        <p:txBody>
          <a:bodyPr>
            <a:noAutofit/>
          </a:bodyPr>
          <a:lstStyle/>
          <a:p>
            <a:r>
              <a:rPr lang="en-US" sz="2400"/>
              <a:t>The current star rating system has been in use since the inception of CMF Clearinghouse in 2009</a:t>
            </a:r>
          </a:p>
          <a:p>
            <a:r>
              <a:rPr lang="en-US" sz="2400"/>
              <a:t>NCHRP 17-72 recently developed an updated rating system for CMFs with the purpose of updating the rating/inclusion process for the 2</a:t>
            </a:r>
            <a:r>
              <a:rPr lang="en-US" sz="2400" baseline="30000"/>
              <a:t>nd</a:t>
            </a:r>
            <a:r>
              <a:rPr lang="en-US" sz="2400"/>
              <a:t> Edition of the Highway Safety Manual</a:t>
            </a:r>
          </a:p>
          <a:p>
            <a:r>
              <a:rPr lang="en-US" sz="2400"/>
              <a:t>We have been working on updating the CMF Clearinghouse rating system to be consistent with the NCHRP 17-72 rating scheme</a:t>
            </a:r>
            <a:endParaRPr lang="en-US" sz="1200"/>
          </a:p>
        </p:txBody>
      </p:sp>
    </p:spTree>
    <p:extLst>
      <p:ext uri="{BB962C8B-B14F-4D97-AF65-F5344CB8AC3E}">
        <p14:creationId xmlns:p14="http://schemas.microsoft.com/office/powerpoint/2010/main" val="3377952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Current CMF Star Rating System</a:t>
            </a:r>
          </a:p>
        </p:txBody>
      </p:sp>
      <p:sp>
        <p:nvSpPr>
          <p:cNvPr id="3" name="Content Placeholder 2"/>
          <p:cNvSpPr>
            <a:spLocks noGrp="1"/>
          </p:cNvSpPr>
          <p:nvPr>
            <p:ph idx="1"/>
          </p:nvPr>
        </p:nvSpPr>
        <p:spPr/>
        <p:txBody>
          <a:bodyPr/>
          <a:lstStyle/>
          <a:p>
            <a:r>
              <a:rPr lang="en-US" sz="2400"/>
              <a:t>Single rating scheme for Before/After, Cross-Sectional, Meta-Analysis, and Meta-Regression studies</a:t>
            </a:r>
          </a:p>
          <a:p>
            <a:r>
              <a:rPr lang="en-US" sz="2400"/>
              <a:t>CMFs are rated based on five criteria:</a:t>
            </a:r>
          </a:p>
          <a:p>
            <a:pPr lvl="1"/>
            <a:r>
              <a:rPr lang="en-US" sz="2000"/>
              <a:t>Study Design (weight of 2)</a:t>
            </a:r>
          </a:p>
          <a:p>
            <a:pPr lvl="1"/>
            <a:r>
              <a:rPr lang="en-US" sz="2000"/>
              <a:t>Sample Size (weight of 2)</a:t>
            </a:r>
          </a:p>
          <a:p>
            <a:pPr lvl="1"/>
            <a:r>
              <a:rPr lang="en-US" sz="2000"/>
              <a:t>Standard Error (weight of 1)</a:t>
            </a:r>
          </a:p>
          <a:p>
            <a:pPr lvl="1"/>
            <a:r>
              <a:rPr lang="en-US" sz="2000"/>
              <a:t>Potential Bias (weight of 1)</a:t>
            </a:r>
          </a:p>
          <a:p>
            <a:pPr lvl="1"/>
            <a:r>
              <a:rPr lang="en-US" sz="2000"/>
              <a:t>Data source (diversity in states) (weight of 1)</a:t>
            </a:r>
          </a:p>
          <a:p>
            <a:r>
              <a:rPr lang="en-US" sz="2400"/>
              <a:t>Points are assigned to each criteria based on the level of rigor (excellent = 2 points, fair = 1 point, or poor = 0 points)</a:t>
            </a:r>
          </a:p>
        </p:txBody>
      </p:sp>
    </p:spTree>
    <p:extLst>
      <p:ext uri="{BB962C8B-B14F-4D97-AF65-F5344CB8AC3E}">
        <p14:creationId xmlns:p14="http://schemas.microsoft.com/office/powerpoint/2010/main" val="1161181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Current CMF Star Rating System</a:t>
            </a:r>
          </a:p>
        </p:txBody>
      </p:sp>
      <p:sp>
        <p:nvSpPr>
          <p:cNvPr id="3" name="Content Placeholder 2"/>
          <p:cNvSpPr>
            <a:spLocks noGrp="1"/>
          </p:cNvSpPr>
          <p:nvPr>
            <p:ph idx="1"/>
          </p:nvPr>
        </p:nvSpPr>
        <p:spPr/>
        <p:txBody>
          <a:bodyPr/>
          <a:lstStyle/>
          <a:p>
            <a:endParaRPr lang="en-US" sz="2400"/>
          </a:p>
          <a:p>
            <a:endParaRPr lang="en-US" sz="2400"/>
          </a:p>
          <a:p>
            <a:endParaRPr lang="en-US" sz="2400"/>
          </a:p>
          <a:p>
            <a:endParaRPr lang="en-US" sz="2400"/>
          </a:p>
          <a:p>
            <a:endParaRPr lang="en-US" sz="2400"/>
          </a:p>
          <a:p>
            <a:endParaRPr lang="en-US" sz="2400"/>
          </a:p>
          <a:p>
            <a:r>
              <a:rPr lang="en-US" sz="2400"/>
              <a:t>Overall Score = (2 * study design) + (2 * sample size) + standard error + potential bias + data source</a:t>
            </a:r>
          </a:p>
          <a:p>
            <a:r>
              <a:rPr lang="en-US" sz="2400"/>
              <a:t>Max Possible Points = 14</a:t>
            </a:r>
          </a:p>
          <a:p>
            <a:pPr lvl="1"/>
            <a:r>
              <a:rPr lang="en-US" sz="2000"/>
              <a:t>Very few 5 Star CMFs unless the study included multiple States</a:t>
            </a:r>
          </a:p>
        </p:txBody>
      </p:sp>
      <p:graphicFrame>
        <p:nvGraphicFramePr>
          <p:cNvPr id="4" name="Table 3"/>
          <p:cNvGraphicFramePr>
            <a:graphicFrameLocks noGrp="1"/>
          </p:cNvGraphicFramePr>
          <p:nvPr>
            <p:extLst>
              <p:ext uri="{D42A27DB-BD31-4B8C-83A1-F6EECF244321}">
                <p14:modId xmlns:p14="http://schemas.microsoft.com/office/powerpoint/2010/main" val="1502794419"/>
              </p:ext>
            </p:extLst>
          </p:nvPr>
        </p:nvGraphicFramePr>
        <p:xfrm>
          <a:off x="1524000" y="1524000"/>
          <a:ext cx="6096000" cy="2595880"/>
        </p:xfrm>
        <a:graphic>
          <a:graphicData uri="http://schemas.openxmlformats.org/drawingml/2006/table">
            <a:tbl>
              <a:tblPr firstRow="1" bandRow="1">
                <a:tableStyleId>{21E4AEA4-8DFA-4A89-87EB-49C32662AFE0}</a:tableStyleId>
              </a:tblPr>
              <a:tblGrid>
                <a:gridCol w="3048000">
                  <a:extLst>
                    <a:ext uri="{9D8B030D-6E8A-4147-A177-3AD203B41FA5}">
                      <a16:colId xmlns:a16="http://schemas.microsoft.com/office/drawing/2014/main" val="2070979656"/>
                    </a:ext>
                  </a:extLst>
                </a:gridCol>
                <a:gridCol w="3048000">
                  <a:extLst>
                    <a:ext uri="{9D8B030D-6E8A-4147-A177-3AD203B41FA5}">
                      <a16:colId xmlns:a16="http://schemas.microsoft.com/office/drawing/2014/main" val="4009640349"/>
                    </a:ext>
                  </a:extLst>
                </a:gridCol>
              </a:tblGrid>
              <a:tr h="370840">
                <a:tc>
                  <a:txBody>
                    <a:bodyPr/>
                    <a:lstStyle/>
                    <a:p>
                      <a:pPr algn="ctr"/>
                      <a:r>
                        <a:rPr lang="en-US"/>
                        <a:t>Score</a:t>
                      </a:r>
                    </a:p>
                  </a:txBody>
                  <a:tcPr/>
                </a:tc>
                <a:tc>
                  <a:txBody>
                    <a:bodyPr/>
                    <a:lstStyle/>
                    <a:p>
                      <a:pPr algn="ctr"/>
                      <a:r>
                        <a:rPr lang="en-US"/>
                        <a:t>Star Rating</a:t>
                      </a:r>
                    </a:p>
                  </a:txBody>
                  <a:tcPr/>
                </a:tc>
                <a:extLst>
                  <a:ext uri="{0D108BD9-81ED-4DB2-BD59-A6C34878D82A}">
                    <a16:rowId xmlns:a16="http://schemas.microsoft.com/office/drawing/2014/main" val="3040950048"/>
                  </a:ext>
                </a:extLst>
              </a:tr>
              <a:tr h="370840">
                <a:tc>
                  <a:txBody>
                    <a:bodyPr/>
                    <a:lstStyle/>
                    <a:p>
                      <a:pPr algn="ctr"/>
                      <a:r>
                        <a:rPr lang="en-US"/>
                        <a:t>14 (max possible)</a:t>
                      </a:r>
                    </a:p>
                  </a:txBody>
                  <a:tcPr/>
                </a:tc>
                <a:tc>
                  <a:txBody>
                    <a:bodyPr/>
                    <a:lstStyle/>
                    <a:p>
                      <a:pPr algn="ctr"/>
                      <a:r>
                        <a:rPr lang="en-US"/>
                        <a:t>5 Stars</a:t>
                      </a:r>
                    </a:p>
                  </a:txBody>
                  <a:tcPr/>
                </a:tc>
                <a:extLst>
                  <a:ext uri="{0D108BD9-81ED-4DB2-BD59-A6C34878D82A}">
                    <a16:rowId xmlns:a16="http://schemas.microsoft.com/office/drawing/2014/main" val="887505001"/>
                  </a:ext>
                </a:extLst>
              </a:tr>
              <a:tr h="370840">
                <a:tc>
                  <a:txBody>
                    <a:bodyPr/>
                    <a:lstStyle/>
                    <a:p>
                      <a:pPr algn="ctr"/>
                      <a:r>
                        <a:rPr lang="en-US"/>
                        <a:t>11 - 13</a:t>
                      </a:r>
                    </a:p>
                  </a:txBody>
                  <a:tcPr/>
                </a:tc>
                <a:tc>
                  <a:txBody>
                    <a:bodyPr/>
                    <a:lstStyle/>
                    <a:p>
                      <a:pPr algn="ctr"/>
                      <a:r>
                        <a:rPr lang="en-US"/>
                        <a:t>4 Stars</a:t>
                      </a:r>
                    </a:p>
                  </a:txBody>
                  <a:tcPr/>
                </a:tc>
                <a:extLst>
                  <a:ext uri="{0D108BD9-81ED-4DB2-BD59-A6C34878D82A}">
                    <a16:rowId xmlns:a16="http://schemas.microsoft.com/office/drawing/2014/main" val="2153624937"/>
                  </a:ext>
                </a:extLst>
              </a:tr>
              <a:tr h="370840">
                <a:tc>
                  <a:txBody>
                    <a:bodyPr/>
                    <a:lstStyle/>
                    <a:p>
                      <a:pPr algn="ctr"/>
                      <a:r>
                        <a:rPr lang="en-US"/>
                        <a:t>7 - 10</a:t>
                      </a:r>
                    </a:p>
                  </a:txBody>
                  <a:tcPr/>
                </a:tc>
                <a:tc>
                  <a:txBody>
                    <a:bodyPr/>
                    <a:lstStyle/>
                    <a:p>
                      <a:pPr algn="ctr"/>
                      <a:r>
                        <a:rPr lang="en-US"/>
                        <a:t>3 Stars</a:t>
                      </a:r>
                    </a:p>
                  </a:txBody>
                  <a:tcPr/>
                </a:tc>
                <a:extLst>
                  <a:ext uri="{0D108BD9-81ED-4DB2-BD59-A6C34878D82A}">
                    <a16:rowId xmlns:a16="http://schemas.microsoft.com/office/drawing/2014/main" val="2492192301"/>
                  </a:ext>
                </a:extLst>
              </a:tr>
              <a:tr h="370840">
                <a:tc>
                  <a:txBody>
                    <a:bodyPr/>
                    <a:lstStyle/>
                    <a:p>
                      <a:pPr algn="ctr"/>
                      <a:r>
                        <a:rPr lang="en-US"/>
                        <a:t>3 - 6</a:t>
                      </a:r>
                    </a:p>
                  </a:txBody>
                  <a:tcPr/>
                </a:tc>
                <a:tc>
                  <a:txBody>
                    <a:bodyPr/>
                    <a:lstStyle/>
                    <a:p>
                      <a:pPr algn="ctr"/>
                      <a:r>
                        <a:rPr lang="en-US"/>
                        <a:t>2 Stars</a:t>
                      </a:r>
                    </a:p>
                  </a:txBody>
                  <a:tcPr/>
                </a:tc>
                <a:extLst>
                  <a:ext uri="{0D108BD9-81ED-4DB2-BD59-A6C34878D82A}">
                    <a16:rowId xmlns:a16="http://schemas.microsoft.com/office/drawing/2014/main" val="2434990178"/>
                  </a:ext>
                </a:extLst>
              </a:tr>
              <a:tr h="370840">
                <a:tc>
                  <a:txBody>
                    <a:bodyPr/>
                    <a:lstStyle/>
                    <a:p>
                      <a:pPr algn="ctr"/>
                      <a:r>
                        <a:rPr lang="en-US"/>
                        <a:t>1 - 2</a:t>
                      </a:r>
                    </a:p>
                  </a:txBody>
                  <a:tcPr/>
                </a:tc>
                <a:tc>
                  <a:txBody>
                    <a:bodyPr/>
                    <a:lstStyle/>
                    <a:p>
                      <a:pPr algn="ctr"/>
                      <a:r>
                        <a:rPr lang="en-US"/>
                        <a:t>1 Star</a:t>
                      </a:r>
                    </a:p>
                  </a:txBody>
                  <a:tcPr/>
                </a:tc>
                <a:extLst>
                  <a:ext uri="{0D108BD9-81ED-4DB2-BD59-A6C34878D82A}">
                    <a16:rowId xmlns:a16="http://schemas.microsoft.com/office/drawing/2014/main" val="3633573772"/>
                  </a:ext>
                </a:extLst>
              </a:tr>
              <a:tr h="370840">
                <a:tc>
                  <a:txBody>
                    <a:bodyPr/>
                    <a:lstStyle/>
                    <a:p>
                      <a:pPr algn="ctr"/>
                      <a:r>
                        <a:rPr lang="en-US"/>
                        <a:t>0</a:t>
                      </a:r>
                    </a:p>
                  </a:txBody>
                  <a:tcPr/>
                </a:tc>
                <a:tc>
                  <a:txBody>
                    <a:bodyPr/>
                    <a:lstStyle/>
                    <a:p>
                      <a:pPr algn="ctr"/>
                      <a:r>
                        <a:rPr lang="en-US"/>
                        <a:t>0 Stars</a:t>
                      </a:r>
                    </a:p>
                  </a:txBody>
                  <a:tcPr/>
                </a:tc>
                <a:extLst>
                  <a:ext uri="{0D108BD9-81ED-4DB2-BD59-A6C34878D82A}">
                    <a16:rowId xmlns:a16="http://schemas.microsoft.com/office/drawing/2014/main" val="3354431743"/>
                  </a:ext>
                </a:extLst>
              </a:tr>
            </a:tbl>
          </a:graphicData>
        </a:graphic>
      </p:graphicFrame>
    </p:spTree>
    <p:extLst>
      <p:ext uri="{BB962C8B-B14F-4D97-AF65-F5344CB8AC3E}">
        <p14:creationId xmlns:p14="http://schemas.microsoft.com/office/powerpoint/2010/main" val="2356613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D14E9-A0CA-49C7-B1FD-F005D034662A}"/>
              </a:ext>
            </a:extLst>
          </p:cNvPr>
          <p:cNvSpPr>
            <a:spLocks noGrp="1"/>
          </p:cNvSpPr>
          <p:nvPr>
            <p:ph type="title"/>
          </p:nvPr>
        </p:nvSpPr>
        <p:spPr/>
        <p:txBody>
          <a:bodyPr/>
          <a:lstStyle/>
          <a:p>
            <a:r>
              <a:rPr lang="en-US">
                <a:cs typeface="Arial"/>
              </a:rPr>
              <a:t>Webinar "Housekeeping"</a:t>
            </a:r>
            <a:endParaRPr lang="en-US"/>
          </a:p>
        </p:txBody>
      </p:sp>
      <p:sp>
        <p:nvSpPr>
          <p:cNvPr id="3" name="Content Placeholder 2">
            <a:extLst>
              <a:ext uri="{FF2B5EF4-FFF2-40B4-BE49-F238E27FC236}">
                <a16:creationId xmlns:a16="http://schemas.microsoft.com/office/drawing/2014/main" id="{F5EB14D2-178E-48AA-A914-2F44037B2639}"/>
              </a:ext>
            </a:extLst>
          </p:cNvPr>
          <p:cNvSpPr>
            <a:spLocks noGrp="1"/>
          </p:cNvSpPr>
          <p:nvPr>
            <p:ph idx="1"/>
          </p:nvPr>
        </p:nvSpPr>
        <p:spPr/>
        <p:txBody>
          <a:bodyPr/>
          <a:lstStyle/>
          <a:p>
            <a:r>
              <a:rPr lang="en-US">
                <a:cs typeface="Arial"/>
              </a:rPr>
              <a:t>Rejoining the Program</a:t>
            </a:r>
            <a:endParaRPr lang="en-US"/>
          </a:p>
          <a:p>
            <a:r>
              <a:rPr lang="en-US">
                <a:cs typeface="Arial"/>
              </a:rPr>
              <a:t>All Lines are Muted</a:t>
            </a:r>
          </a:p>
          <a:p>
            <a:r>
              <a:rPr lang="en-US">
                <a:cs typeface="Arial"/>
              </a:rPr>
              <a:t>Control Panel</a:t>
            </a:r>
          </a:p>
          <a:p>
            <a:r>
              <a:rPr lang="en-US">
                <a:cs typeface="Arial"/>
              </a:rPr>
              <a:t>Questions/assistance</a:t>
            </a:r>
          </a:p>
          <a:p>
            <a:r>
              <a:rPr lang="en-US">
                <a:cs typeface="Arial"/>
              </a:rPr>
              <a:t>Webinar Recording</a:t>
            </a:r>
          </a:p>
          <a:p>
            <a:endParaRPr lang="en-US">
              <a:cs typeface="Arial"/>
            </a:endParaRPr>
          </a:p>
        </p:txBody>
      </p:sp>
    </p:spTree>
    <p:extLst>
      <p:ext uri="{BB962C8B-B14F-4D97-AF65-F5344CB8AC3E}">
        <p14:creationId xmlns:p14="http://schemas.microsoft.com/office/powerpoint/2010/main" val="1780937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796E9-7B93-4A9C-899E-9DEBD7153360}"/>
              </a:ext>
            </a:extLst>
          </p:cNvPr>
          <p:cNvSpPr>
            <a:spLocks noGrp="1"/>
          </p:cNvSpPr>
          <p:nvPr>
            <p:ph type="title"/>
          </p:nvPr>
        </p:nvSpPr>
        <p:spPr>
          <a:xfrm>
            <a:off x="457200" y="2438400"/>
            <a:ext cx="8229600" cy="1143000"/>
          </a:xfrm>
        </p:spPr>
        <p:txBody>
          <a:bodyPr/>
          <a:lstStyle/>
          <a:p>
            <a:r>
              <a:rPr lang="en-CA" b="1"/>
              <a:t>NCHRP 17-72 CMF Rating System</a:t>
            </a:r>
          </a:p>
        </p:txBody>
      </p:sp>
    </p:spTree>
    <p:extLst>
      <p:ext uri="{BB962C8B-B14F-4D97-AF65-F5344CB8AC3E}">
        <p14:creationId xmlns:p14="http://schemas.microsoft.com/office/powerpoint/2010/main" val="175667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7B62C9-A470-4E4C-AE6A-F31DC65C5F71}"/>
              </a:ext>
            </a:extLst>
          </p:cNvPr>
          <p:cNvSpPr>
            <a:spLocks noGrp="1"/>
          </p:cNvSpPr>
          <p:nvPr>
            <p:ph type="title"/>
          </p:nvPr>
        </p:nvSpPr>
        <p:spPr/>
        <p:txBody>
          <a:bodyPr/>
          <a:lstStyle/>
          <a:p>
            <a:r>
              <a:rPr lang="en-US" sz="3200"/>
              <a:t>NCHRP 17-72 Update Crash Modification Factors for the Highway Safety Manual</a:t>
            </a:r>
          </a:p>
        </p:txBody>
      </p:sp>
      <p:sp>
        <p:nvSpPr>
          <p:cNvPr id="5" name="Content Placeholder 4">
            <a:extLst>
              <a:ext uri="{FF2B5EF4-FFF2-40B4-BE49-F238E27FC236}">
                <a16:creationId xmlns:a16="http://schemas.microsoft.com/office/drawing/2014/main" id="{B6E43C21-FFF0-419F-BDB7-1F0320330769}"/>
              </a:ext>
            </a:extLst>
          </p:cNvPr>
          <p:cNvSpPr>
            <a:spLocks noGrp="1"/>
          </p:cNvSpPr>
          <p:nvPr>
            <p:ph idx="1"/>
          </p:nvPr>
        </p:nvSpPr>
        <p:spPr/>
        <p:txBody>
          <a:bodyPr/>
          <a:lstStyle/>
          <a:p>
            <a:r>
              <a:rPr lang="en-US" sz="2400"/>
              <a:t>The objectives of this research are to: </a:t>
            </a:r>
          </a:p>
          <a:p>
            <a:pPr lvl="1"/>
            <a:r>
              <a:rPr lang="en-US" sz="2000"/>
              <a:t>Assess the current criteria and existing process for evaluating and identifying the quality of CMFs for appropriate use with the HSM.</a:t>
            </a:r>
          </a:p>
          <a:p>
            <a:pPr lvl="1"/>
            <a:r>
              <a:rPr lang="en-US" sz="2000"/>
              <a:t>Develop proposed revisions to the criteria and process, including how existing and new CMFs may be incorporated in the HSM. Provide guidance for practitioner application of the revised process</a:t>
            </a:r>
          </a:p>
          <a:p>
            <a:pPr lvl="1"/>
            <a:r>
              <a:rPr lang="en-US" sz="2000"/>
              <a:t>Apply the evaluation criteria to identify and assess CMFs and develop a list of appropriate CMFs for the HSM. </a:t>
            </a:r>
          </a:p>
        </p:txBody>
      </p:sp>
    </p:spTree>
    <p:extLst>
      <p:ext uri="{BB962C8B-B14F-4D97-AF65-F5344CB8AC3E}">
        <p14:creationId xmlns:p14="http://schemas.microsoft.com/office/powerpoint/2010/main" val="335810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534400" cy="914400"/>
          </a:xfrm>
        </p:spPr>
        <p:txBody>
          <a:bodyPr/>
          <a:lstStyle/>
          <a:p>
            <a:r>
              <a:rPr lang="en-US"/>
              <a:t>NCHRP 17-72 Rating Procedure</a:t>
            </a:r>
          </a:p>
        </p:txBody>
      </p:sp>
      <p:sp>
        <p:nvSpPr>
          <p:cNvPr id="3" name="Content Placeholder 2"/>
          <p:cNvSpPr>
            <a:spLocks noGrp="1"/>
          </p:cNvSpPr>
          <p:nvPr>
            <p:ph idx="1"/>
          </p:nvPr>
        </p:nvSpPr>
        <p:spPr>
          <a:xfrm>
            <a:off x="433192" y="1229032"/>
            <a:ext cx="8229600" cy="4422732"/>
          </a:xfrm>
        </p:spPr>
        <p:txBody>
          <a:bodyPr>
            <a:noAutofit/>
          </a:bodyPr>
          <a:lstStyle/>
          <a:p>
            <a:r>
              <a:rPr lang="en-US" sz="2400"/>
              <a:t>The rating system developed by NCHRP 17-72 is much more detailed and provides scores for different factors including sample size, study design, methodology, and statistical significance</a:t>
            </a:r>
          </a:p>
          <a:p>
            <a:r>
              <a:rPr lang="en-US" sz="2400"/>
              <a:t>A separate rating criteria has been developed for Before/After, Cross-Sectional, Meta-Analysis, and Meta-Regression studies (detailed scoring criteria is available at </a:t>
            </a:r>
            <a:r>
              <a:rPr lang="en-US" sz="2400">
                <a:hlinkClick r:id="rId3"/>
              </a:rPr>
              <a:t>http://cmfclearinghouse.org/changes.cfm</a:t>
            </a:r>
            <a:r>
              <a:rPr lang="en-US" sz="2400"/>
              <a:t>)</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a:ln>
                  <a:noFill/>
                </a:ln>
                <a:solidFill>
                  <a:srgbClr val="000000"/>
                </a:solidFill>
                <a:effectLst/>
                <a:uLnTx/>
                <a:uFillTx/>
                <a:latin typeface="Arial"/>
                <a:ea typeface="+mn-ea"/>
                <a:cs typeface="+mn-cs"/>
              </a:rPr>
              <a:t>Overall Procedure</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altLang="en-US" sz="2000" b="0" i="0" u="none" strike="noStrike" kern="0" cap="none" spc="0" normalizeH="0" baseline="0" noProof="0">
                <a:ln>
                  <a:noFill/>
                </a:ln>
                <a:solidFill>
                  <a:srgbClr val="000000"/>
                </a:solidFill>
                <a:effectLst/>
                <a:uLnTx/>
                <a:uFillTx/>
                <a:latin typeface="Arial"/>
              </a:rPr>
              <a:t>Points are assigned based on multiple factors</a:t>
            </a:r>
          </a:p>
          <a:p>
            <a:pPr marL="1143000" marR="0" lvl="2" indent="-228600" algn="l" defTabSz="914400" rtl="0" eaLnBrk="0" fontAlgn="base" latinLnBrk="0" hangingPunct="0">
              <a:lnSpc>
                <a:spcPct val="100000"/>
              </a:lnSpc>
              <a:spcBef>
                <a:spcPct val="20000"/>
              </a:spcBef>
              <a:spcAft>
                <a:spcPct val="0"/>
              </a:spcAft>
              <a:buClrTx/>
              <a:buSzTx/>
              <a:buFontTx/>
              <a:buChar char="•"/>
              <a:tabLst/>
              <a:defRPr/>
            </a:pPr>
            <a:r>
              <a:rPr kumimoji="0" lang="en-US" altLang="en-US" sz="1600" b="0" i="0" u="none" strike="noStrike" kern="0" cap="none" spc="0" normalizeH="0" baseline="0" noProof="0">
                <a:ln>
                  <a:noFill/>
                </a:ln>
                <a:solidFill>
                  <a:srgbClr val="000000"/>
                </a:solidFill>
                <a:effectLst/>
                <a:uLnTx/>
                <a:uFillTx/>
                <a:latin typeface="Arial"/>
              </a:rPr>
              <a:t>Levels within factors and points for each level</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altLang="en-US" sz="2000" b="0" i="0" u="none" strike="noStrike" kern="0" cap="none" spc="0" normalizeH="0" baseline="0" noProof="0">
                <a:ln>
                  <a:noFill/>
                </a:ln>
                <a:solidFill>
                  <a:srgbClr val="000000"/>
                </a:solidFill>
                <a:effectLst/>
                <a:uLnTx/>
                <a:uFillTx/>
                <a:latin typeface="Arial"/>
              </a:rPr>
              <a:t>Total score calculated by adding the points; maximum possible score is 150 </a:t>
            </a:r>
          </a:p>
          <a:p>
            <a:endParaRPr lang="en-US" sz="2400"/>
          </a:p>
        </p:txBody>
      </p:sp>
    </p:spTree>
    <p:extLst>
      <p:ext uri="{BB962C8B-B14F-4D97-AF65-F5344CB8AC3E}">
        <p14:creationId xmlns:p14="http://schemas.microsoft.com/office/powerpoint/2010/main" val="19410152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534400" cy="914400"/>
          </a:xfrm>
        </p:spPr>
        <p:txBody>
          <a:bodyPr/>
          <a:lstStyle/>
          <a:p>
            <a:r>
              <a:rPr lang="en-US"/>
              <a:t>NCHRP 17-72 Rating Criteria</a:t>
            </a:r>
          </a:p>
        </p:txBody>
      </p:sp>
      <p:graphicFrame>
        <p:nvGraphicFramePr>
          <p:cNvPr id="6" name="Content Placeholder 5">
            <a:extLst>
              <a:ext uri="{FF2B5EF4-FFF2-40B4-BE49-F238E27FC236}">
                <a16:creationId xmlns:a16="http://schemas.microsoft.com/office/drawing/2014/main" id="{758E83D0-F895-495A-9F25-3F44004572C4}"/>
              </a:ext>
            </a:extLst>
          </p:cNvPr>
          <p:cNvGraphicFramePr>
            <a:graphicFrameLocks noGrp="1"/>
          </p:cNvGraphicFramePr>
          <p:nvPr>
            <p:ph idx="1"/>
            <p:extLst>
              <p:ext uri="{D42A27DB-BD31-4B8C-83A1-F6EECF244321}">
                <p14:modId xmlns:p14="http://schemas.microsoft.com/office/powerpoint/2010/main" val="1140891251"/>
              </p:ext>
            </p:extLst>
          </p:nvPr>
        </p:nvGraphicFramePr>
        <p:xfrm>
          <a:off x="762000" y="1219200"/>
          <a:ext cx="7467599" cy="3505200"/>
        </p:xfrm>
        <a:graphic>
          <a:graphicData uri="http://schemas.openxmlformats.org/drawingml/2006/table">
            <a:tbl>
              <a:tblPr firstRow="1" firstCol="1" bandRow="1">
                <a:tableStyleId>{9DCAF9ED-07DC-4A11-8D7F-57B35C25682E}</a:tableStyleId>
              </a:tblPr>
              <a:tblGrid>
                <a:gridCol w="2488667">
                  <a:extLst>
                    <a:ext uri="{9D8B030D-6E8A-4147-A177-3AD203B41FA5}">
                      <a16:colId xmlns:a16="http://schemas.microsoft.com/office/drawing/2014/main" val="3608100274"/>
                    </a:ext>
                  </a:extLst>
                </a:gridCol>
                <a:gridCol w="2489466">
                  <a:extLst>
                    <a:ext uri="{9D8B030D-6E8A-4147-A177-3AD203B41FA5}">
                      <a16:colId xmlns:a16="http://schemas.microsoft.com/office/drawing/2014/main" val="2774612920"/>
                    </a:ext>
                  </a:extLst>
                </a:gridCol>
                <a:gridCol w="2489466">
                  <a:extLst>
                    <a:ext uri="{9D8B030D-6E8A-4147-A177-3AD203B41FA5}">
                      <a16:colId xmlns:a16="http://schemas.microsoft.com/office/drawing/2014/main" val="4220074336"/>
                    </a:ext>
                  </a:extLst>
                </a:gridCol>
              </a:tblGrid>
              <a:tr h="289932">
                <a:tc gridSpan="3">
                  <a:txBody>
                    <a:bodyPr/>
                    <a:lstStyle/>
                    <a:p>
                      <a:pPr algn="ctr">
                        <a:lnSpc>
                          <a:spcPct val="110000"/>
                        </a:lnSpc>
                        <a:spcAft>
                          <a:spcPts val="600"/>
                        </a:spcAft>
                      </a:pPr>
                      <a:r>
                        <a:rPr lang="en-US" sz="1600">
                          <a:effectLst/>
                        </a:rPr>
                        <a:t>Before/After and Cross-Sectional Studies</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2418729165"/>
                  </a:ext>
                </a:extLst>
              </a:tr>
              <a:tr h="289932">
                <a:tc>
                  <a:txBody>
                    <a:bodyPr/>
                    <a:lstStyle/>
                    <a:p>
                      <a:pPr algn="ctr">
                        <a:lnSpc>
                          <a:spcPct val="110000"/>
                        </a:lnSpc>
                        <a:spcAft>
                          <a:spcPts val="600"/>
                        </a:spcAft>
                      </a:pPr>
                      <a:r>
                        <a:rPr lang="en-US" sz="1400" b="1" i="1">
                          <a:effectLst/>
                        </a:rPr>
                        <a:t>Factors</a:t>
                      </a:r>
                      <a:endParaRPr lang="en-CA" sz="1400" b="1" i="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US" sz="1400" b="1" i="1">
                          <a:effectLst/>
                        </a:rPr>
                        <a:t>Subcategories</a:t>
                      </a:r>
                      <a:endParaRPr lang="en-CA" sz="1400" b="1" i="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US" sz="1400" b="1" i="1">
                          <a:effectLst/>
                        </a:rPr>
                        <a:t>Total Points</a:t>
                      </a:r>
                      <a:endParaRPr lang="en-CA" sz="1400" b="1" i="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64620052"/>
                  </a:ext>
                </a:extLst>
              </a:tr>
              <a:tr h="1173454">
                <a:tc>
                  <a:txBody>
                    <a:bodyPr/>
                    <a:lstStyle/>
                    <a:p>
                      <a:pPr algn="ctr">
                        <a:lnSpc>
                          <a:spcPct val="110000"/>
                        </a:lnSpc>
                        <a:spcAft>
                          <a:spcPts val="600"/>
                        </a:spcAft>
                      </a:pPr>
                      <a:r>
                        <a:rPr lang="en-US" sz="1400">
                          <a:effectLst/>
                        </a:rPr>
                        <a:t>Data</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US" sz="1400">
                          <a:effectLst/>
                        </a:rPr>
                        <a:t>Number of miles/sites and number of crashes for reference/comparison and treatment groups</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US" sz="1400">
                          <a:effectLst/>
                        </a:rPr>
                        <a:t>55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76869604"/>
                  </a:ext>
                </a:extLst>
              </a:tr>
              <a:tr h="1173454">
                <a:tc>
                  <a:txBody>
                    <a:bodyPr/>
                    <a:lstStyle/>
                    <a:p>
                      <a:pPr algn="ctr">
                        <a:lnSpc>
                          <a:spcPct val="110000"/>
                        </a:lnSpc>
                        <a:spcAft>
                          <a:spcPts val="600"/>
                        </a:spcAft>
                      </a:pPr>
                      <a:r>
                        <a:rPr lang="en-US" sz="1400">
                          <a:effectLst/>
                        </a:rPr>
                        <a:t>Study Design and Statistical Methodology</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US" sz="1400">
                          <a:effectLst/>
                        </a:rPr>
                        <a:t>Potential biases, accounting for trends, and appropriateness of statistical procedures</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US" sz="1400">
                          <a:effectLst/>
                        </a:rPr>
                        <a:t>75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94678666"/>
                  </a:ext>
                </a:extLst>
              </a:tr>
              <a:tr h="578428">
                <a:tc>
                  <a:txBody>
                    <a:bodyPr/>
                    <a:lstStyle/>
                    <a:p>
                      <a:pPr algn="ctr">
                        <a:lnSpc>
                          <a:spcPct val="110000"/>
                        </a:lnSpc>
                        <a:spcAft>
                          <a:spcPts val="600"/>
                        </a:spcAft>
                      </a:pPr>
                      <a:r>
                        <a:rPr lang="en-US" sz="1400">
                          <a:effectLst/>
                        </a:rPr>
                        <a:t>Statistical Significance</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US" sz="1400">
                          <a:effectLst/>
                        </a:rPr>
                        <a:t>Statistical significance of CMF</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US" sz="1400">
                          <a:effectLst/>
                        </a:rPr>
                        <a:t>20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7921319"/>
                  </a:ext>
                </a:extLst>
              </a:tr>
            </a:tbl>
          </a:graphicData>
        </a:graphic>
      </p:graphicFrame>
    </p:spTree>
    <p:extLst>
      <p:ext uri="{BB962C8B-B14F-4D97-AF65-F5344CB8AC3E}">
        <p14:creationId xmlns:p14="http://schemas.microsoft.com/office/powerpoint/2010/main" val="1416548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534400" cy="914400"/>
          </a:xfrm>
        </p:spPr>
        <p:txBody>
          <a:bodyPr/>
          <a:lstStyle/>
          <a:p>
            <a:r>
              <a:rPr lang="en-US"/>
              <a:t>NCHRP 17-72 Rating Criteria</a:t>
            </a:r>
          </a:p>
        </p:txBody>
      </p:sp>
      <p:graphicFrame>
        <p:nvGraphicFramePr>
          <p:cNvPr id="5" name="Content Placeholder 4">
            <a:extLst>
              <a:ext uri="{FF2B5EF4-FFF2-40B4-BE49-F238E27FC236}">
                <a16:creationId xmlns:a16="http://schemas.microsoft.com/office/drawing/2014/main" id="{59190FD0-89A8-4C2A-92CA-C62CF034FD66}"/>
              </a:ext>
            </a:extLst>
          </p:cNvPr>
          <p:cNvGraphicFramePr>
            <a:graphicFrameLocks noGrp="1"/>
          </p:cNvGraphicFramePr>
          <p:nvPr>
            <p:ph idx="1"/>
            <p:extLst>
              <p:ext uri="{D42A27DB-BD31-4B8C-83A1-F6EECF244321}">
                <p14:modId xmlns:p14="http://schemas.microsoft.com/office/powerpoint/2010/main" val="467668423"/>
              </p:ext>
            </p:extLst>
          </p:nvPr>
        </p:nvGraphicFramePr>
        <p:xfrm>
          <a:off x="1144587" y="1219200"/>
          <a:ext cx="6702426" cy="4572001"/>
        </p:xfrm>
        <a:graphic>
          <a:graphicData uri="http://schemas.openxmlformats.org/drawingml/2006/table">
            <a:tbl>
              <a:tblPr firstRow="1" firstCol="1" bandRow="1">
                <a:tableStyleId>{9DCAF9ED-07DC-4A11-8D7F-57B35C25682E}</a:tableStyleId>
              </a:tblPr>
              <a:tblGrid>
                <a:gridCol w="2233664">
                  <a:extLst>
                    <a:ext uri="{9D8B030D-6E8A-4147-A177-3AD203B41FA5}">
                      <a16:colId xmlns:a16="http://schemas.microsoft.com/office/drawing/2014/main" val="997808933"/>
                    </a:ext>
                  </a:extLst>
                </a:gridCol>
                <a:gridCol w="2234381">
                  <a:extLst>
                    <a:ext uri="{9D8B030D-6E8A-4147-A177-3AD203B41FA5}">
                      <a16:colId xmlns:a16="http://schemas.microsoft.com/office/drawing/2014/main" val="3713791464"/>
                    </a:ext>
                  </a:extLst>
                </a:gridCol>
                <a:gridCol w="2234381">
                  <a:extLst>
                    <a:ext uri="{9D8B030D-6E8A-4147-A177-3AD203B41FA5}">
                      <a16:colId xmlns:a16="http://schemas.microsoft.com/office/drawing/2014/main" val="2142385458"/>
                    </a:ext>
                  </a:extLst>
                </a:gridCol>
              </a:tblGrid>
              <a:tr h="312176">
                <a:tc gridSpan="3">
                  <a:txBody>
                    <a:bodyPr/>
                    <a:lstStyle/>
                    <a:p>
                      <a:pPr algn="ctr">
                        <a:lnSpc>
                          <a:spcPct val="110000"/>
                        </a:lnSpc>
                        <a:spcAft>
                          <a:spcPts val="600"/>
                        </a:spcAft>
                      </a:pPr>
                      <a:r>
                        <a:rPr lang="en-US" sz="1600">
                          <a:effectLst/>
                        </a:rPr>
                        <a:t>Meta-Analysis Studies</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4181785974"/>
                  </a:ext>
                </a:extLst>
              </a:tr>
              <a:tr h="273184">
                <a:tc>
                  <a:txBody>
                    <a:bodyPr/>
                    <a:lstStyle/>
                    <a:p>
                      <a:pPr algn="ctr">
                        <a:lnSpc>
                          <a:spcPct val="110000"/>
                        </a:lnSpc>
                        <a:spcAft>
                          <a:spcPts val="600"/>
                        </a:spcAft>
                      </a:pPr>
                      <a:r>
                        <a:rPr lang="en-US" sz="1400" b="1" i="1">
                          <a:effectLst/>
                        </a:rPr>
                        <a:t>Factors</a:t>
                      </a:r>
                      <a:endParaRPr lang="en-CA" sz="1400" b="1" i="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US" sz="1400" b="1" i="1">
                          <a:effectLst/>
                        </a:rPr>
                        <a:t>Subcategories</a:t>
                      </a:r>
                      <a:endParaRPr lang="en-CA" sz="1400" b="1" i="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US" sz="1400" b="1" i="1">
                          <a:effectLst/>
                        </a:rPr>
                        <a:t>Total Points</a:t>
                      </a:r>
                      <a:endParaRPr lang="en-CA" sz="1400" b="1" i="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88642692"/>
                  </a:ext>
                </a:extLst>
              </a:tr>
              <a:tr h="1430746">
                <a:tc>
                  <a:txBody>
                    <a:bodyPr/>
                    <a:lstStyle/>
                    <a:p>
                      <a:pPr algn="ctr">
                        <a:lnSpc>
                          <a:spcPct val="110000"/>
                        </a:lnSpc>
                        <a:spcAft>
                          <a:spcPts val="600"/>
                        </a:spcAft>
                      </a:pPr>
                      <a:r>
                        <a:rPr lang="en-US" sz="1400">
                          <a:effectLst/>
                        </a:rPr>
                        <a:t>Methodology and Data</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US" sz="1400">
                          <a:effectLst/>
                        </a:rPr>
                        <a:t>Consistent methodology and crash type and severity definitions across included studies </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US" sz="1400">
                          <a:effectLst/>
                        </a:rPr>
                        <a:t>55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09043727"/>
                  </a:ext>
                </a:extLst>
              </a:tr>
              <a:tr h="851965">
                <a:tc>
                  <a:txBody>
                    <a:bodyPr/>
                    <a:lstStyle/>
                    <a:p>
                      <a:pPr algn="ctr">
                        <a:lnSpc>
                          <a:spcPct val="110000"/>
                        </a:lnSpc>
                        <a:spcAft>
                          <a:spcPts val="600"/>
                        </a:spcAft>
                      </a:pPr>
                      <a:r>
                        <a:rPr lang="en-US" sz="1400">
                          <a:effectLst/>
                        </a:rPr>
                        <a:t>Individual CMF Quality</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US" sz="1400">
                          <a:effectLst/>
                        </a:rPr>
                        <a:t>Quality of studies used and standard errors of the individual CMFs.</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US" sz="1400">
                          <a:effectLst/>
                        </a:rPr>
                        <a:t>35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88593357"/>
                  </a:ext>
                </a:extLst>
              </a:tr>
              <a:tr h="851965">
                <a:tc>
                  <a:txBody>
                    <a:bodyPr/>
                    <a:lstStyle/>
                    <a:p>
                      <a:pPr algn="ctr">
                        <a:lnSpc>
                          <a:spcPct val="110000"/>
                        </a:lnSpc>
                        <a:spcAft>
                          <a:spcPts val="600"/>
                        </a:spcAft>
                      </a:pPr>
                      <a:r>
                        <a:rPr lang="en-US" sz="1400">
                          <a:effectLst/>
                        </a:rPr>
                        <a:t>Appropriateness of Combining</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US" sz="1400">
                          <a:effectLst/>
                        </a:rPr>
                        <a:t>Use of appropriate methods to estimate the combined CMF</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US" sz="1400">
                          <a:effectLst/>
                        </a:rPr>
                        <a:t>40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61579717"/>
                  </a:ext>
                </a:extLst>
              </a:tr>
              <a:tr h="851965">
                <a:tc>
                  <a:txBody>
                    <a:bodyPr/>
                    <a:lstStyle/>
                    <a:p>
                      <a:pPr algn="ctr">
                        <a:lnSpc>
                          <a:spcPct val="110000"/>
                        </a:lnSpc>
                        <a:spcAft>
                          <a:spcPts val="600"/>
                        </a:spcAft>
                      </a:pPr>
                      <a:r>
                        <a:rPr lang="en-US" sz="1400">
                          <a:effectLst/>
                        </a:rPr>
                        <a:t>Statistical Significance</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US" sz="1400">
                          <a:effectLst/>
                        </a:rPr>
                        <a:t>Overall statistical significance of the combined CMF</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US" sz="1400">
                          <a:effectLst/>
                        </a:rPr>
                        <a:t>20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21509560"/>
                  </a:ext>
                </a:extLst>
              </a:tr>
            </a:tbl>
          </a:graphicData>
        </a:graphic>
      </p:graphicFrame>
    </p:spTree>
    <p:extLst>
      <p:ext uri="{BB962C8B-B14F-4D97-AF65-F5344CB8AC3E}">
        <p14:creationId xmlns:p14="http://schemas.microsoft.com/office/powerpoint/2010/main" val="141809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534400" cy="914400"/>
          </a:xfrm>
        </p:spPr>
        <p:txBody>
          <a:bodyPr/>
          <a:lstStyle/>
          <a:p>
            <a:r>
              <a:rPr lang="en-US"/>
              <a:t>NCHRP 17-72 Rating Criteria</a:t>
            </a:r>
          </a:p>
        </p:txBody>
      </p:sp>
      <p:graphicFrame>
        <p:nvGraphicFramePr>
          <p:cNvPr id="5" name="Content Placeholder 4">
            <a:extLst>
              <a:ext uri="{FF2B5EF4-FFF2-40B4-BE49-F238E27FC236}">
                <a16:creationId xmlns:a16="http://schemas.microsoft.com/office/drawing/2014/main" id="{8A7E56FC-578B-435B-9636-7B06806CA6FD}"/>
              </a:ext>
            </a:extLst>
          </p:cNvPr>
          <p:cNvGraphicFramePr>
            <a:graphicFrameLocks noGrp="1"/>
          </p:cNvGraphicFramePr>
          <p:nvPr>
            <p:ph idx="1"/>
            <p:extLst>
              <p:ext uri="{D42A27DB-BD31-4B8C-83A1-F6EECF244321}">
                <p14:modId xmlns:p14="http://schemas.microsoft.com/office/powerpoint/2010/main" val="3608104069"/>
              </p:ext>
            </p:extLst>
          </p:nvPr>
        </p:nvGraphicFramePr>
        <p:xfrm>
          <a:off x="457199" y="1219200"/>
          <a:ext cx="8229601" cy="3319272"/>
        </p:xfrm>
        <a:graphic>
          <a:graphicData uri="http://schemas.openxmlformats.org/drawingml/2006/table">
            <a:tbl>
              <a:tblPr firstRow="1" firstCol="1" bandRow="1">
                <a:tableStyleId>{9DCAF9ED-07DC-4A11-8D7F-57B35C25682E}</a:tableStyleId>
              </a:tblPr>
              <a:tblGrid>
                <a:gridCol w="2742103">
                  <a:extLst>
                    <a:ext uri="{9D8B030D-6E8A-4147-A177-3AD203B41FA5}">
                      <a16:colId xmlns:a16="http://schemas.microsoft.com/office/drawing/2014/main" val="3811159778"/>
                    </a:ext>
                  </a:extLst>
                </a:gridCol>
                <a:gridCol w="2743749">
                  <a:extLst>
                    <a:ext uri="{9D8B030D-6E8A-4147-A177-3AD203B41FA5}">
                      <a16:colId xmlns:a16="http://schemas.microsoft.com/office/drawing/2014/main" val="3957523306"/>
                    </a:ext>
                  </a:extLst>
                </a:gridCol>
                <a:gridCol w="2743749">
                  <a:extLst>
                    <a:ext uri="{9D8B030D-6E8A-4147-A177-3AD203B41FA5}">
                      <a16:colId xmlns:a16="http://schemas.microsoft.com/office/drawing/2014/main" val="3009993835"/>
                    </a:ext>
                  </a:extLst>
                </a:gridCol>
              </a:tblGrid>
              <a:tr h="174117">
                <a:tc gridSpan="3">
                  <a:txBody>
                    <a:bodyPr/>
                    <a:lstStyle/>
                    <a:p>
                      <a:pPr algn="ctr">
                        <a:lnSpc>
                          <a:spcPct val="110000"/>
                        </a:lnSpc>
                        <a:spcAft>
                          <a:spcPts val="600"/>
                        </a:spcAft>
                      </a:pPr>
                      <a:r>
                        <a:rPr lang="en-US" sz="1600">
                          <a:effectLst/>
                        </a:rPr>
                        <a:t>Meta-Regression Studies</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2702691313"/>
                  </a:ext>
                </a:extLst>
              </a:tr>
              <a:tr h="174117">
                <a:tc>
                  <a:txBody>
                    <a:bodyPr/>
                    <a:lstStyle/>
                    <a:p>
                      <a:pPr algn="ctr">
                        <a:lnSpc>
                          <a:spcPct val="110000"/>
                        </a:lnSpc>
                        <a:spcAft>
                          <a:spcPts val="600"/>
                        </a:spcAft>
                      </a:pPr>
                      <a:r>
                        <a:rPr lang="en-US" sz="1400" b="1" i="1">
                          <a:effectLst/>
                        </a:rPr>
                        <a:t>Factors</a:t>
                      </a:r>
                      <a:endParaRPr lang="en-CA" sz="1400" b="1" i="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US" sz="1400" b="1" i="1">
                          <a:effectLst/>
                        </a:rPr>
                        <a:t>Subcategories</a:t>
                      </a:r>
                      <a:endParaRPr lang="en-CA" sz="1400" b="1" i="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US" sz="1400" b="1" i="1">
                          <a:effectLst/>
                        </a:rPr>
                        <a:t>Total Points</a:t>
                      </a:r>
                      <a:endParaRPr lang="en-CA" sz="1400" b="1" i="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50008325"/>
                  </a:ext>
                </a:extLst>
              </a:tr>
              <a:tr h="542925">
                <a:tc>
                  <a:txBody>
                    <a:bodyPr/>
                    <a:lstStyle/>
                    <a:p>
                      <a:pPr algn="ctr">
                        <a:lnSpc>
                          <a:spcPct val="110000"/>
                        </a:lnSpc>
                        <a:spcAft>
                          <a:spcPts val="600"/>
                        </a:spcAft>
                      </a:pPr>
                      <a:r>
                        <a:rPr lang="en-US" sz="1400">
                          <a:effectLst/>
                        </a:rPr>
                        <a:t>Methodology and Data</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US" sz="1400">
                          <a:effectLst/>
                        </a:rPr>
                        <a:t>Consistent methodology and crash type and severity definitions across included studies </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US" sz="1400">
                          <a:effectLst/>
                        </a:rPr>
                        <a:t>55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96063034"/>
                  </a:ext>
                </a:extLst>
              </a:tr>
              <a:tr h="358521">
                <a:tc>
                  <a:txBody>
                    <a:bodyPr/>
                    <a:lstStyle/>
                    <a:p>
                      <a:pPr algn="ctr">
                        <a:lnSpc>
                          <a:spcPct val="110000"/>
                        </a:lnSpc>
                        <a:spcAft>
                          <a:spcPts val="600"/>
                        </a:spcAft>
                      </a:pPr>
                      <a:r>
                        <a:rPr lang="en-US" sz="1400">
                          <a:effectLst/>
                        </a:rPr>
                        <a:t>Individual CMF Quality</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US" sz="1400">
                          <a:effectLst/>
                        </a:rPr>
                        <a:t>Quality of studies used and standard errors of the individual CMFs.</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US" sz="1400">
                          <a:effectLst/>
                        </a:rPr>
                        <a:t>35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86240575"/>
                  </a:ext>
                </a:extLst>
              </a:tr>
              <a:tr h="727329">
                <a:tc>
                  <a:txBody>
                    <a:bodyPr/>
                    <a:lstStyle/>
                    <a:p>
                      <a:pPr algn="ctr">
                        <a:lnSpc>
                          <a:spcPct val="110000"/>
                        </a:lnSpc>
                        <a:spcAft>
                          <a:spcPts val="600"/>
                        </a:spcAft>
                      </a:pPr>
                      <a:r>
                        <a:rPr lang="en-US" sz="1400">
                          <a:effectLst/>
                        </a:rPr>
                        <a:t>Appropriateness of Statistical Analysis</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US" sz="1400">
                          <a:effectLst/>
                        </a:rPr>
                        <a:t>Use of appropriate statistical methods to estimate crash modification function including use of appropriate model and functional forms</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US" sz="1400">
                          <a:effectLst/>
                        </a:rPr>
                        <a:t>60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99270613"/>
                  </a:ext>
                </a:extLst>
              </a:tr>
            </a:tbl>
          </a:graphicData>
        </a:graphic>
      </p:graphicFrame>
    </p:spTree>
    <p:extLst>
      <p:ext uri="{BB962C8B-B14F-4D97-AF65-F5344CB8AC3E}">
        <p14:creationId xmlns:p14="http://schemas.microsoft.com/office/powerpoint/2010/main" val="3670717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Converting NCHRP 17-72 Ratings to Star Rating</a:t>
            </a:r>
          </a:p>
        </p:txBody>
      </p:sp>
      <p:graphicFrame>
        <p:nvGraphicFramePr>
          <p:cNvPr id="9" name="Content Placeholder 5">
            <a:extLst>
              <a:ext uri="{FF2B5EF4-FFF2-40B4-BE49-F238E27FC236}">
                <a16:creationId xmlns:a16="http://schemas.microsoft.com/office/drawing/2014/main" id="{A4D67DCA-EABA-408E-9341-77FCD6F4736C}"/>
              </a:ext>
            </a:extLst>
          </p:cNvPr>
          <p:cNvGraphicFramePr>
            <a:graphicFrameLocks/>
          </p:cNvGraphicFramePr>
          <p:nvPr>
            <p:extLst>
              <p:ext uri="{D42A27DB-BD31-4B8C-83A1-F6EECF244321}">
                <p14:modId xmlns:p14="http://schemas.microsoft.com/office/powerpoint/2010/main" val="2080423398"/>
              </p:ext>
            </p:extLst>
          </p:nvPr>
        </p:nvGraphicFramePr>
        <p:xfrm>
          <a:off x="2590800" y="1752600"/>
          <a:ext cx="3962400" cy="3276598"/>
        </p:xfrm>
        <a:graphic>
          <a:graphicData uri="http://schemas.openxmlformats.org/drawingml/2006/table">
            <a:tbl>
              <a:tblPr firstRow="1" firstCol="1" bandRow="1">
                <a:tableStyleId>{21E4AEA4-8DFA-4A89-87EB-49C32662AFE0}</a:tableStyleId>
              </a:tblPr>
              <a:tblGrid>
                <a:gridCol w="1943346">
                  <a:extLst>
                    <a:ext uri="{9D8B030D-6E8A-4147-A177-3AD203B41FA5}">
                      <a16:colId xmlns:a16="http://schemas.microsoft.com/office/drawing/2014/main" val="3970270925"/>
                    </a:ext>
                  </a:extLst>
                </a:gridCol>
                <a:gridCol w="2019054">
                  <a:extLst>
                    <a:ext uri="{9D8B030D-6E8A-4147-A177-3AD203B41FA5}">
                      <a16:colId xmlns:a16="http://schemas.microsoft.com/office/drawing/2014/main" val="1079129775"/>
                    </a:ext>
                  </a:extLst>
                </a:gridCol>
              </a:tblGrid>
              <a:tr h="1123113">
                <a:tc>
                  <a:txBody>
                    <a:bodyPr/>
                    <a:lstStyle/>
                    <a:p>
                      <a:pPr marL="0" marR="0" algn="ctr">
                        <a:lnSpc>
                          <a:spcPct val="107000"/>
                        </a:lnSpc>
                        <a:spcBef>
                          <a:spcPts val="0"/>
                        </a:spcBef>
                        <a:spcAft>
                          <a:spcPts val="0"/>
                        </a:spcAft>
                      </a:pPr>
                      <a:r>
                        <a:rPr lang="en-US" sz="1800">
                          <a:solidFill>
                            <a:schemeClr val="bg1"/>
                          </a:solidFill>
                          <a:effectLst/>
                        </a:rPr>
                        <a:t>NCHRP 17-72 Rating Score</a:t>
                      </a:r>
                      <a:endPar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800">
                          <a:solidFill>
                            <a:schemeClr val="bg1"/>
                          </a:solidFill>
                          <a:effectLst/>
                        </a:rPr>
                        <a:t>Star Rating in CMF Clearinghouse</a:t>
                      </a:r>
                      <a:endPar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509443078"/>
                  </a:ext>
                </a:extLst>
              </a:tr>
              <a:tr h="430697">
                <a:tc>
                  <a:txBody>
                    <a:bodyPr/>
                    <a:lstStyle/>
                    <a:p>
                      <a:pPr marL="0" marR="0" algn="ctr">
                        <a:lnSpc>
                          <a:spcPct val="107000"/>
                        </a:lnSpc>
                        <a:spcBef>
                          <a:spcPts val="0"/>
                        </a:spcBef>
                        <a:spcAft>
                          <a:spcPts val="0"/>
                        </a:spcAft>
                      </a:pPr>
                      <a:r>
                        <a:rPr lang="en-US" sz="1800">
                          <a:solidFill>
                            <a:schemeClr val="bg1"/>
                          </a:solidFill>
                          <a:effectLst/>
                        </a:rPr>
                        <a:t>135-150</a:t>
                      </a:r>
                      <a:endPar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800">
                          <a:solidFill>
                            <a:schemeClr val="tx1"/>
                          </a:solidFill>
                          <a:effectLst/>
                        </a:rPr>
                        <a:t>5 star</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072082703"/>
                  </a:ext>
                </a:extLst>
              </a:tr>
              <a:tr h="430697">
                <a:tc>
                  <a:txBody>
                    <a:bodyPr/>
                    <a:lstStyle/>
                    <a:p>
                      <a:pPr marL="0" marR="0" algn="ctr">
                        <a:lnSpc>
                          <a:spcPct val="107000"/>
                        </a:lnSpc>
                        <a:spcBef>
                          <a:spcPts val="0"/>
                        </a:spcBef>
                        <a:spcAft>
                          <a:spcPts val="0"/>
                        </a:spcAft>
                      </a:pPr>
                      <a:r>
                        <a:rPr lang="en-US" sz="1800">
                          <a:solidFill>
                            <a:schemeClr val="bg1"/>
                          </a:solidFill>
                          <a:effectLst/>
                        </a:rPr>
                        <a:t>110-134</a:t>
                      </a:r>
                      <a:endPar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800">
                          <a:solidFill>
                            <a:schemeClr val="tx1"/>
                          </a:solidFill>
                          <a:effectLst/>
                        </a:rPr>
                        <a:t>4 star</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510596616"/>
                  </a:ext>
                </a:extLst>
              </a:tr>
              <a:tr h="430697">
                <a:tc>
                  <a:txBody>
                    <a:bodyPr/>
                    <a:lstStyle/>
                    <a:p>
                      <a:pPr marL="0" marR="0" algn="ctr">
                        <a:lnSpc>
                          <a:spcPct val="107000"/>
                        </a:lnSpc>
                        <a:spcBef>
                          <a:spcPts val="0"/>
                        </a:spcBef>
                        <a:spcAft>
                          <a:spcPts val="0"/>
                        </a:spcAft>
                      </a:pPr>
                      <a:r>
                        <a:rPr lang="en-US" sz="1800">
                          <a:solidFill>
                            <a:schemeClr val="bg1"/>
                          </a:solidFill>
                          <a:effectLst/>
                        </a:rPr>
                        <a:t>75-109</a:t>
                      </a:r>
                      <a:endPar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800">
                          <a:solidFill>
                            <a:schemeClr val="tx1"/>
                          </a:solidFill>
                          <a:effectLst/>
                        </a:rPr>
                        <a:t>3 star</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519112218"/>
                  </a:ext>
                </a:extLst>
              </a:tr>
              <a:tr h="430697">
                <a:tc>
                  <a:txBody>
                    <a:bodyPr/>
                    <a:lstStyle/>
                    <a:p>
                      <a:pPr marL="0" marR="0" algn="ctr">
                        <a:lnSpc>
                          <a:spcPct val="107000"/>
                        </a:lnSpc>
                        <a:spcBef>
                          <a:spcPts val="0"/>
                        </a:spcBef>
                        <a:spcAft>
                          <a:spcPts val="0"/>
                        </a:spcAft>
                      </a:pPr>
                      <a:r>
                        <a:rPr lang="en-US" sz="1800">
                          <a:solidFill>
                            <a:schemeClr val="bg1"/>
                          </a:solidFill>
                          <a:effectLst/>
                        </a:rPr>
                        <a:t>35-74</a:t>
                      </a:r>
                      <a:endPar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800">
                          <a:solidFill>
                            <a:schemeClr val="tx1"/>
                          </a:solidFill>
                          <a:effectLst/>
                        </a:rPr>
                        <a:t>2 star</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3669586408"/>
                  </a:ext>
                </a:extLst>
              </a:tr>
              <a:tr h="430697">
                <a:tc>
                  <a:txBody>
                    <a:bodyPr/>
                    <a:lstStyle/>
                    <a:p>
                      <a:pPr marL="0" marR="0" algn="ctr">
                        <a:lnSpc>
                          <a:spcPct val="107000"/>
                        </a:lnSpc>
                        <a:spcBef>
                          <a:spcPts val="0"/>
                        </a:spcBef>
                        <a:spcAft>
                          <a:spcPts val="0"/>
                        </a:spcAft>
                      </a:pPr>
                      <a:r>
                        <a:rPr lang="en-US" sz="1800">
                          <a:solidFill>
                            <a:schemeClr val="bg1"/>
                          </a:solidFill>
                          <a:effectLst/>
                        </a:rPr>
                        <a:t>0-34</a:t>
                      </a:r>
                      <a:endPar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800">
                          <a:solidFill>
                            <a:schemeClr val="tx1"/>
                          </a:solidFill>
                          <a:effectLst/>
                        </a:rPr>
                        <a:t>1 star</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951057695"/>
                  </a:ext>
                </a:extLst>
              </a:tr>
            </a:tbl>
          </a:graphicData>
        </a:graphic>
      </p:graphicFrame>
    </p:spTree>
    <p:extLst>
      <p:ext uri="{BB962C8B-B14F-4D97-AF65-F5344CB8AC3E}">
        <p14:creationId xmlns:p14="http://schemas.microsoft.com/office/powerpoint/2010/main" val="881943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143000"/>
          </a:xfrm>
        </p:spPr>
        <p:txBody>
          <a:bodyPr/>
          <a:lstStyle/>
          <a:p>
            <a:r>
              <a:rPr lang="en-US" dirty="0"/>
              <a:t>Changes to Legacy CMF Star Ratings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7989335"/>
              </p:ext>
            </p:extLst>
          </p:nvPr>
        </p:nvGraphicFramePr>
        <p:xfrm>
          <a:off x="228600" y="2316480"/>
          <a:ext cx="8534400" cy="2595880"/>
        </p:xfrm>
        <a:graphic>
          <a:graphicData uri="http://schemas.openxmlformats.org/drawingml/2006/table">
            <a:tbl>
              <a:tblPr firstRow="1" bandRow="1">
                <a:tableStyleId>{21E4AEA4-8DFA-4A89-87EB-49C32662AFE0}</a:tableStyleId>
              </a:tblPr>
              <a:tblGrid>
                <a:gridCol w="2362200">
                  <a:extLst>
                    <a:ext uri="{9D8B030D-6E8A-4147-A177-3AD203B41FA5}">
                      <a16:colId xmlns:a16="http://schemas.microsoft.com/office/drawing/2014/main" val="3703150817"/>
                    </a:ext>
                  </a:extLst>
                </a:gridCol>
                <a:gridCol w="1295400">
                  <a:extLst>
                    <a:ext uri="{9D8B030D-6E8A-4147-A177-3AD203B41FA5}">
                      <a16:colId xmlns:a16="http://schemas.microsoft.com/office/drawing/2014/main" val="1114846493"/>
                    </a:ext>
                  </a:extLst>
                </a:gridCol>
                <a:gridCol w="1219200">
                  <a:extLst>
                    <a:ext uri="{9D8B030D-6E8A-4147-A177-3AD203B41FA5}">
                      <a16:colId xmlns:a16="http://schemas.microsoft.com/office/drawing/2014/main" val="2772504010"/>
                    </a:ext>
                  </a:extLst>
                </a:gridCol>
                <a:gridCol w="1295400">
                  <a:extLst>
                    <a:ext uri="{9D8B030D-6E8A-4147-A177-3AD203B41FA5}">
                      <a16:colId xmlns:a16="http://schemas.microsoft.com/office/drawing/2014/main" val="2267002665"/>
                    </a:ext>
                  </a:extLst>
                </a:gridCol>
                <a:gridCol w="1143000">
                  <a:extLst>
                    <a:ext uri="{9D8B030D-6E8A-4147-A177-3AD203B41FA5}">
                      <a16:colId xmlns:a16="http://schemas.microsoft.com/office/drawing/2014/main" val="2421307993"/>
                    </a:ext>
                  </a:extLst>
                </a:gridCol>
                <a:gridCol w="1219200">
                  <a:extLst>
                    <a:ext uri="{9D8B030D-6E8A-4147-A177-3AD203B41FA5}">
                      <a16:colId xmlns:a16="http://schemas.microsoft.com/office/drawing/2014/main" val="3491255236"/>
                    </a:ext>
                  </a:extLst>
                </a:gridCol>
              </a:tblGrid>
              <a:tr h="370840">
                <a:tc rowSpan="2">
                  <a:txBody>
                    <a:bodyPr/>
                    <a:lstStyle/>
                    <a:p>
                      <a:pPr algn="ctr"/>
                      <a:r>
                        <a:rPr lang="en-US" dirty="0">
                          <a:solidFill>
                            <a:schemeClr val="bg1"/>
                          </a:solidFill>
                        </a:rPr>
                        <a:t>NCHRP 17-72 Rating Score</a:t>
                      </a:r>
                    </a:p>
                  </a:txBody>
                  <a:tcPr/>
                </a:tc>
                <a:tc gridSpan="5">
                  <a:txBody>
                    <a:bodyPr/>
                    <a:lstStyle/>
                    <a:p>
                      <a:pPr algn="ctr"/>
                      <a:r>
                        <a:rPr lang="en-US" dirty="0">
                          <a:solidFill>
                            <a:schemeClr val="bg1"/>
                          </a:solidFill>
                        </a:rPr>
                        <a:t>Legacy Rating Score</a:t>
                      </a:r>
                    </a:p>
                  </a:txBody>
                  <a:tcPr/>
                </a:tc>
                <a:tc hMerge="1">
                  <a:txBody>
                    <a:bodyPr/>
                    <a:lstStyle/>
                    <a:p>
                      <a:pPr algn="ctr"/>
                      <a:endParaRPr lang="en-US" dirty="0">
                        <a:solidFill>
                          <a:schemeClr val="bg1"/>
                        </a:solidFill>
                      </a:endParaRPr>
                    </a:p>
                  </a:txBody>
                  <a:tcPr/>
                </a:tc>
                <a:tc hMerge="1">
                  <a:txBody>
                    <a:bodyPr/>
                    <a:lstStyle/>
                    <a:p>
                      <a:pPr algn="ctr"/>
                      <a:endParaRPr lang="en-US" dirty="0">
                        <a:solidFill>
                          <a:schemeClr val="bg1"/>
                        </a:solidFill>
                      </a:endParaRPr>
                    </a:p>
                  </a:txBody>
                  <a:tcPr/>
                </a:tc>
                <a:tc hMerge="1">
                  <a:txBody>
                    <a:bodyPr/>
                    <a:lstStyle/>
                    <a:p>
                      <a:pPr algn="ctr"/>
                      <a:endParaRPr lang="en-US" dirty="0">
                        <a:solidFill>
                          <a:schemeClr val="bg1"/>
                        </a:solidFill>
                      </a:endParaRPr>
                    </a:p>
                  </a:txBody>
                  <a:tcPr/>
                </a:tc>
                <a:tc hMerge="1">
                  <a:txBody>
                    <a:bodyPr/>
                    <a:lstStyle/>
                    <a:p>
                      <a:pPr algn="ctr"/>
                      <a:endParaRPr lang="en-US" dirty="0">
                        <a:solidFill>
                          <a:schemeClr val="bg1"/>
                        </a:solidFill>
                      </a:endParaRPr>
                    </a:p>
                  </a:txBody>
                  <a:tcPr/>
                </a:tc>
                <a:extLst>
                  <a:ext uri="{0D108BD9-81ED-4DB2-BD59-A6C34878D82A}">
                    <a16:rowId xmlns:a16="http://schemas.microsoft.com/office/drawing/2014/main" val="3226016852"/>
                  </a:ext>
                </a:extLst>
              </a:tr>
              <a:tr h="370840">
                <a:tc vMerge="1">
                  <a:txBody>
                    <a:bodyPr/>
                    <a:lstStyle/>
                    <a:p>
                      <a:pPr algn="ctr"/>
                      <a:endParaRPr lang="en-US" dirty="0">
                        <a:solidFill>
                          <a:schemeClr val="bg1"/>
                        </a:solidFill>
                      </a:endParaRPr>
                    </a:p>
                  </a:txBody>
                  <a:tcPr/>
                </a:tc>
                <a:tc>
                  <a:txBody>
                    <a:bodyPr/>
                    <a:lstStyle/>
                    <a:p>
                      <a:pPr algn="ctr"/>
                      <a:r>
                        <a:rPr lang="en-US">
                          <a:solidFill>
                            <a:schemeClr val="bg1"/>
                          </a:solidFill>
                        </a:rPr>
                        <a:t>5 Star</a:t>
                      </a:r>
                    </a:p>
                  </a:txBody>
                  <a:tcPr/>
                </a:tc>
                <a:tc>
                  <a:txBody>
                    <a:bodyPr/>
                    <a:lstStyle/>
                    <a:p>
                      <a:pPr algn="ctr"/>
                      <a:r>
                        <a:rPr lang="en-US" dirty="0">
                          <a:solidFill>
                            <a:schemeClr val="bg1"/>
                          </a:solidFill>
                        </a:rPr>
                        <a:t>4 Star </a:t>
                      </a:r>
                    </a:p>
                  </a:txBody>
                  <a:tcPr/>
                </a:tc>
                <a:tc>
                  <a:txBody>
                    <a:bodyPr/>
                    <a:lstStyle/>
                    <a:p>
                      <a:pPr algn="ctr"/>
                      <a:r>
                        <a:rPr lang="en-US">
                          <a:solidFill>
                            <a:schemeClr val="bg1"/>
                          </a:solidFill>
                        </a:rPr>
                        <a:t>3 Star</a:t>
                      </a:r>
                    </a:p>
                  </a:txBody>
                  <a:tcPr/>
                </a:tc>
                <a:tc>
                  <a:txBody>
                    <a:bodyPr/>
                    <a:lstStyle/>
                    <a:p>
                      <a:pPr algn="ctr"/>
                      <a:r>
                        <a:rPr lang="en-US">
                          <a:solidFill>
                            <a:schemeClr val="bg1"/>
                          </a:solidFill>
                        </a:rPr>
                        <a:t>2 Star</a:t>
                      </a:r>
                    </a:p>
                  </a:txBody>
                  <a:tcPr/>
                </a:tc>
                <a:tc>
                  <a:txBody>
                    <a:bodyPr/>
                    <a:lstStyle/>
                    <a:p>
                      <a:pPr algn="ctr"/>
                      <a:r>
                        <a:rPr lang="en-US">
                          <a:solidFill>
                            <a:schemeClr val="bg1"/>
                          </a:solidFill>
                        </a:rPr>
                        <a:t>1</a:t>
                      </a:r>
                      <a:r>
                        <a:rPr lang="en-US" baseline="0">
                          <a:solidFill>
                            <a:schemeClr val="bg1"/>
                          </a:solidFill>
                        </a:rPr>
                        <a:t> Star</a:t>
                      </a:r>
                      <a:endParaRPr lang="en-US">
                        <a:solidFill>
                          <a:schemeClr val="bg1"/>
                        </a:solidFill>
                      </a:endParaRPr>
                    </a:p>
                  </a:txBody>
                  <a:tcPr/>
                </a:tc>
                <a:extLst>
                  <a:ext uri="{0D108BD9-81ED-4DB2-BD59-A6C34878D82A}">
                    <a16:rowId xmlns:a16="http://schemas.microsoft.com/office/drawing/2014/main" val="2679381239"/>
                  </a:ext>
                </a:extLst>
              </a:tr>
              <a:tr h="370840">
                <a:tc>
                  <a:txBody>
                    <a:bodyPr/>
                    <a:lstStyle/>
                    <a:p>
                      <a:r>
                        <a:rPr lang="en-US" b="1">
                          <a:solidFill>
                            <a:schemeClr val="tx1"/>
                          </a:solidFill>
                        </a:rPr>
                        <a:t>1</a:t>
                      </a:r>
                      <a:r>
                        <a:rPr lang="en-US" b="1" baseline="0">
                          <a:solidFill>
                            <a:schemeClr val="tx1"/>
                          </a:solidFill>
                        </a:rPr>
                        <a:t> Star (0-34)</a:t>
                      </a:r>
                    </a:p>
                  </a:txBody>
                  <a:tcPr/>
                </a:tc>
                <a:tc>
                  <a:txBody>
                    <a:bodyPr/>
                    <a:lstStyle/>
                    <a:p>
                      <a:pPr algn="ctr"/>
                      <a:r>
                        <a:rPr lang="en-US">
                          <a:solidFill>
                            <a:schemeClr val="tx1"/>
                          </a:solidFill>
                        </a:rPr>
                        <a:t>3</a:t>
                      </a:r>
                    </a:p>
                  </a:txBody>
                  <a:tcPr/>
                </a:tc>
                <a:tc>
                  <a:txBody>
                    <a:bodyPr/>
                    <a:lstStyle/>
                    <a:p>
                      <a:pPr algn="ctr"/>
                      <a:r>
                        <a:rPr lang="en-US">
                          <a:solidFill>
                            <a:schemeClr val="tx1"/>
                          </a:solidFill>
                        </a:rPr>
                        <a:t>21</a:t>
                      </a:r>
                    </a:p>
                  </a:txBody>
                  <a:tcPr/>
                </a:tc>
                <a:tc>
                  <a:txBody>
                    <a:bodyPr/>
                    <a:lstStyle/>
                    <a:p>
                      <a:pPr algn="ctr"/>
                      <a:r>
                        <a:rPr lang="en-US">
                          <a:solidFill>
                            <a:schemeClr val="tx1"/>
                          </a:solidFill>
                        </a:rPr>
                        <a:t>116</a:t>
                      </a:r>
                    </a:p>
                  </a:txBody>
                  <a:tcPr/>
                </a:tc>
                <a:tc>
                  <a:txBody>
                    <a:bodyPr/>
                    <a:lstStyle/>
                    <a:p>
                      <a:pPr algn="ctr"/>
                      <a:r>
                        <a:rPr lang="en-US">
                          <a:solidFill>
                            <a:schemeClr val="tx1"/>
                          </a:solidFill>
                        </a:rPr>
                        <a:t>341</a:t>
                      </a:r>
                    </a:p>
                  </a:txBody>
                  <a:tcPr/>
                </a:tc>
                <a:tc>
                  <a:txBody>
                    <a:bodyPr/>
                    <a:lstStyle/>
                    <a:p>
                      <a:pPr algn="ctr"/>
                      <a:r>
                        <a:rPr lang="en-US" b="1">
                          <a:solidFill>
                            <a:schemeClr val="tx1"/>
                          </a:solidFill>
                        </a:rPr>
                        <a:t>215</a:t>
                      </a:r>
                    </a:p>
                  </a:txBody>
                  <a:tcPr/>
                </a:tc>
                <a:extLst>
                  <a:ext uri="{0D108BD9-81ED-4DB2-BD59-A6C34878D82A}">
                    <a16:rowId xmlns:a16="http://schemas.microsoft.com/office/drawing/2014/main" val="2049478237"/>
                  </a:ext>
                </a:extLst>
              </a:tr>
              <a:tr h="370840">
                <a:tc>
                  <a:txBody>
                    <a:bodyPr/>
                    <a:lstStyle/>
                    <a:p>
                      <a:r>
                        <a:rPr lang="en-US" b="1">
                          <a:solidFill>
                            <a:schemeClr val="tx1"/>
                          </a:solidFill>
                        </a:rPr>
                        <a:t>2 Star (34-74)</a:t>
                      </a:r>
                    </a:p>
                  </a:txBody>
                  <a:tcPr/>
                </a:tc>
                <a:tc>
                  <a:txBody>
                    <a:bodyPr/>
                    <a:lstStyle/>
                    <a:p>
                      <a:pPr algn="ctr"/>
                      <a:r>
                        <a:rPr lang="en-US">
                          <a:solidFill>
                            <a:schemeClr val="tx1"/>
                          </a:solidFill>
                        </a:rPr>
                        <a:t>1</a:t>
                      </a:r>
                    </a:p>
                  </a:txBody>
                  <a:tcPr/>
                </a:tc>
                <a:tc>
                  <a:txBody>
                    <a:bodyPr/>
                    <a:lstStyle/>
                    <a:p>
                      <a:pPr algn="ctr"/>
                      <a:r>
                        <a:rPr lang="en-US">
                          <a:solidFill>
                            <a:schemeClr val="tx1"/>
                          </a:solidFill>
                        </a:rPr>
                        <a:t>89</a:t>
                      </a:r>
                    </a:p>
                  </a:txBody>
                  <a:tcPr/>
                </a:tc>
                <a:tc>
                  <a:txBody>
                    <a:bodyPr/>
                    <a:lstStyle/>
                    <a:p>
                      <a:pPr algn="ctr"/>
                      <a:r>
                        <a:rPr lang="en-US">
                          <a:solidFill>
                            <a:schemeClr val="tx1"/>
                          </a:solidFill>
                        </a:rPr>
                        <a:t>639</a:t>
                      </a:r>
                    </a:p>
                  </a:txBody>
                  <a:tcPr/>
                </a:tc>
                <a:tc>
                  <a:txBody>
                    <a:bodyPr/>
                    <a:lstStyle/>
                    <a:p>
                      <a:pPr algn="ctr"/>
                      <a:r>
                        <a:rPr lang="en-US" b="1">
                          <a:solidFill>
                            <a:schemeClr val="tx1"/>
                          </a:solidFill>
                        </a:rPr>
                        <a:t>666</a:t>
                      </a:r>
                    </a:p>
                  </a:txBody>
                  <a:tcPr/>
                </a:tc>
                <a:tc>
                  <a:txBody>
                    <a:bodyPr/>
                    <a:lstStyle/>
                    <a:p>
                      <a:pPr algn="ctr"/>
                      <a:r>
                        <a:rPr lang="en-US">
                          <a:solidFill>
                            <a:schemeClr val="tx1"/>
                          </a:solidFill>
                        </a:rPr>
                        <a:t>59</a:t>
                      </a:r>
                    </a:p>
                  </a:txBody>
                  <a:tcPr/>
                </a:tc>
                <a:extLst>
                  <a:ext uri="{0D108BD9-81ED-4DB2-BD59-A6C34878D82A}">
                    <a16:rowId xmlns:a16="http://schemas.microsoft.com/office/drawing/2014/main" val="107216865"/>
                  </a:ext>
                </a:extLst>
              </a:tr>
              <a:tr h="370840">
                <a:tc>
                  <a:txBody>
                    <a:bodyPr/>
                    <a:lstStyle/>
                    <a:p>
                      <a:r>
                        <a:rPr lang="en-US" b="1">
                          <a:solidFill>
                            <a:schemeClr val="tx1"/>
                          </a:solidFill>
                        </a:rPr>
                        <a:t>3 Star (75-109)</a:t>
                      </a:r>
                    </a:p>
                  </a:txBody>
                  <a:tcPr/>
                </a:tc>
                <a:tc>
                  <a:txBody>
                    <a:bodyPr/>
                    <a:lstStyle/>
                    <a:p>
                      <a:pPr algn="ctr"/>
                      <a:r>
                        <a:rPr lang="en-US">
                          <a:solidFill>
                            <a:schemeClr val="tx1"/>
                          </a:solidFill>
                        </a:rPr>
                        <a:t>67</a:t>
                      </a:r>
                    </a:p>
                  </a:txBody>
                  <a:tcPr/>
                </a:tc>
                <a:tc>
                  <a:txBody>
                    <a:bodyPr/>
                    <a:lstStyle/>
                    <a:p>
                      <a:pPr algn="ctr"/>
                      <a:r>
                        <a:rPr lang="en-US">
                          <a:solidFill>
                            <a:schemeClr val="tx1"/>
                          </a:solidFill>
                        </a:rPr>
                        <a:t>485</a:t>
                      </a:r>
                    </a:p>
                  </a:txBody>
                  <a:tcPr/>
                </a:tc>
                <a:tc>
                  <a:txBody>
                    <a:bodyPr/>
                    <a:lstStyle/>
                    <a:p>
                      <a:pPr algn="ctr"/>
                      <a:r>
                        <a:rPr lang="en-US" b="1">
                          <a:solidFill>
                            <a:schemeClr val="tx1"/>
                          </a:solidFill>
                        </a:rPr>
                        <a:t>1903</a:t>
                      </a:r>
                    </a:p>
                  </a:txBody>
                  <a:tcPr/>
                </a:tc>
                <a:tc>
                  <a:txBody>
                    <a:bodyPr/>
                    <a:lstStyle/>
                    <a:p>
                      <a:pPr algn="ctr"/>
                      <a:r>
                        <a:rPr lang="en-US">
                          <a:solidFill>
                            <a:schemeClr val="tx1"/>
                          </a:solidFill>
                        </a:rPr>
                        <a:t>264</a:t>
                      </a:r>
                    </a:p>
                  </a:txBody>
                  <a:tcPr/>
                </a:tc>
                <a:tc>
                  <a:txBody>
                    <a:bodyPr/>
                    <a:lstStyle/>
                    <a:p>
                      <a:pPr algn="ctr"/>
                      <a:r>
                        <a:rPr lang="en-US">
                          <a:solidFill>
                            <a:schemeClr val="tx1"/>
                          </a:solidFill>
                        </a:rPr>
                        <a:t>25</a:t>
                      </a:r>
                    </a:p>
                  </a:txBody>
                  <a:tcPr/>
                </a:tc>
                <a:extLst>
                  <a:ext uri="{0D108BD9-81ED-4DB2-BD59-A6C34878D82A}">
                    <a16:rowId xmlns:a16="http://schemas.microsoft.com/office/drawing/2014/main" val="1924759956"/>
                  </a:ext>
                </a:extLst>
              </a:tr>
              <a:tr h="370840">
                <a:tc>
                  <a:txBody>
                    <a:bodyPr/>
                    <a:lstStyle/>
                    <a:p>
                      <a:r>
                        <a:rPr lang="en-US" b="1">
                          <a:solidFill>
                            <a:schemeClr val="tx1"/>
                          </a:solidFill>
                        </a:rPr>
                        <a:t>4 Star (110-134)</a:t>
                      </a:r>
                    </a:p>
                  </a:txBody>
                  <a:tcPr/>
                </a:tc>
                <a:tc>
                  <a:txBody>
                    <a:bodyPr/>
                    <a:lstStyle/>
                    <a:p>
                      <a:pPr algn="ctr"/>
                      <a:r>
                        <a:rPr lang="en-US">
                          <a:solidFill>
                            <a:schemeClr val="tx1"/>
                          </a:solidFill>
                        </a:rPr>
                        <a:t>91</a:t>
                      </a:r>
                    </a:p>
                  </a:txBody>
                  <a:tcPr/>
                </a:tc>
                <a:tc>
                  <a:txBody>
                    <a:bodyPr/>
                    <a:lstStyle/>
                    <a:p>
                      <a:pPr algn="ctr"/>
                      <a:r>
                        <a:rPr lang="en-US" b="1">
                          <a:solidFill>
                            <a:schemeClr val="tx1"/>
                          </a:solidFill>
                        </a:rPr>
                        <a:t>954</a:t>
                      </a:r>
                    </a:p>
                  </a:txBody>
                  <a:tcPr/>
                </a:tc>
                <a:tc>
                  <a:txBody>
                    <a:bodyPr/>
                    <a:lstStyle/>
                    <a:p>
                      <a:pPr algn="ctr"/>
                      <a:r>
                        <a:rPr lang="en-US">
                          <a:solidFill>
                            <a:schemeClr val="tx1"/>
                          </a:solidFill>
                        </a:rPr>
                        <a:t>988</a:t>
                      </a:r>
                    </a:p>
                  </a:txBody>
                  <a:tcPr/>
                </a:tc>
                <a:tc>
                  <a:txBody>
                    <a:bodyPr/>
                    <a:lstStyle/>
                    <a:p>
                      <a:pPr algn="ctr"/>
                      <a:r>
                        <a:rPr lang="en-US">
                          <a:solidFill>
                            <a:schemeClr val="tx1"/>
                          </a:solidFill>
                        </a:rPr>
                        <a:t>11</a:t>
                      </a:r>
                    </a:p>
                  </a:txBody>
                  <a:tcPr/>
                </a:tc>
                <a:tc>
                  <a:txBody>
                    <a:bodyPr/>
                    <a:lstStyle/>
                    <a:p>
                      <a:pPr algn="ctr"/>
                      <a:r>
                        <a:rPr lang="en-US">
                          <a:solidFill>
                            <a:schemeClr val="tx1"/>
                          </a:solidFill>
                        </a:rPr>
                        <a:t>4</a:t>
                      </a:r>
                    </a:p>
                  </a:txBody>
                  <a:tcPr/>
                </a:tc>
                <a:extLst>
                  <a:ext uri="{0D108BD9-81ED-4DB2-BD59-A6C34878D82A}">
                    <a16:rowId xmlns:a16="http://schemas.microsoft.com/office/drawing/2014/main" val="1288013258"/>
                  </a:ext>
                </a:extLst>
              </a:tr>
              <a:tr h="370840">
                <a:tc>
                  <a:txBody>
                    <a:bodyPr/>
                    <a:lstStyle/>
                    <a:p>
                      <a:r>
                        <a:rPr lang="en-US" b="1">
                          <a:solidFill>
                            <a:schemeClr val="tx1"/>
                          </a:solidFill>
                        </a:rPr>
                        <a:t>5 Star</a:t>
                      </a:r>
                      <a:r>
                        <a:rPr lang="en-US" b="1" baseline="0">
                          <a:solidFill>
                            <a:schemeClr val="tx1"/>
                          </a:solidFill>
                        </a:rPr>
                        <a:t> (135-150)</a:t>
                      </a:r>
                    </a:p>
                  </a:txBody>
                  <a:tcPr/>
                </a:tc>
                <a:tc>
                  <a:txBody>
                    <a:bodyPr/>
                    <a:lstStyle/>
                    <a:p>
                      <a:pPr algn="ctr"/>
                      <a:r>
                        <a:rPr lang="en-US" b="1">
                          <a:solidFill>
                            <a:schemeClr val="tx1"/>
                          </a:solidFill>
                        </a:rPr>
                        <a:t>137</a:t>
                      </a:r>
                    </a:p>
                  </a:txBody>
                  <a:tcPr/>
                </a:tc>
                <a:tc>
                  <a:txBody>
                    <a:bodyPr/>
                    <a:lstStyle/>
                    <a:p>
                      <a:pPr algn="ctr"/>
                      <a:r>
                        <a:rPr lang="en-US">
                          <a:solidFill>
                            <a:schemeClr val="tx1"/>
                          </a:solidFill>
                        </a:rPr>
                        <a:t>210</a:t>
                      </a:r>
                    </a:p>
                  </a:txBody>
                  <a:tcPr/>
                </a:tc>
                <a:tc>
                  <a:txBody>
                    <a:bodyPr/>
                    <a:lstStyle/>
                    <a:p>
                      <a:pPr algn="ctr"/>
                      <a:r>
                        <a:rPr lang="en-US">
                          <a:solidFill>
                            <a:schemeClr val="tx1"/>
                          </a:solidFill>
                        </a:rPr>
                        <a:t>56</a:t>
                      </a:r>
                    </a:p>
                  </a:txBody>
                  <a:tcPr/>
                </a:tc>
                <a:tc>
                  <a:txBody>
                    <a:bodyPr/>
                    <a:lstStyle/>
                    <a:p>
                      <a:pPr algn="ctr"/>
                      <a:r>
                        <a:rPr lang="en-US">
                          <a:solidFill>
                            <a:schemeClr val="tx1"/>
                          </a:solidFill>
                        </a:rPr>
                        <a:t>0</a:t>
                      </a:r>
                    </a:p>
                  </a:txBody>
                  <a:tcPr/>
                </a:tc>
                <a:tc>
                  <a:txBody>
                    <a:bodyPr/>
                    <a:lstStyle/>
                    <a:p>
                      <a:pPr algn="ctr"/>
                      <a:r>
                        <a:rPr lang="en-US" dirty="0">
                          <a:solidFill>
                            <a:schemeClr val="tx1"/>
                          </a:solidFill>
                        </a:rPr>
                        <a:t>0</a:t>
                      </a:r>
                    </a:p>
                  </a:txBody>
                  <a:tcPr/>
                </a:tc>
                <a:extLst>
                  <a:ext uri="{0D108BD9-81ED-4DB2-BD59-A6C34878D82A}">
                    <a16:rowId xmlns:a16="http://schemas.microsoft.com/office/drawing/2014/main" val="915430783"/>
                  </a:ext>
                </a:extLst>
              </a:tr>
            </a:tbl>
          </a:graphicData>
        </a:graphic>
      </p:graphicFrame>
    </p:spTree>
    <p:extLst>
      <p:ext uri="{BB962C8B-B14F-4D97-AF65-F5344CB8AC3E}">
        <p14:creationId xmlns:p14="http://schemas.microsoft.com/office/powerpoint/2010/main" val="2024694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143000"/>
          </a:xfrm>
        </p:spPr>
        <p:txBody>
          <a:bodyPr/>
          <a:lstStyle/>
          <a:p>
            <a:r>
              <a:rPr lang="en-US"/>
              <a:t>Changes to Current CMF Star Ratings</a:t>
            </a:r>
          </a:p>
        </p:txBody>
      </p:sp>
      <p:sp>
        <p:nvSpPr>
          <p:cNvPr id="6" name="Content Placeholder 5">
            <a:extLst>
              <a:ext uri="{FF2B5EF4-FFF2-40B4-BE49-F238E27FC236}">
                <a16:creationId xmlns:a16="http://schemas.microsoft.com/office/drawing/2014/main" id="{30D75DB5-867C-4A7E-B4E3-75ADAF463B7F}"/>
              </a:ext>
            </a:extLst>
          </p:cNvPr>
          <p:cNvSpPr>
            <a:spLocks noGrp="1"/>
          </p:cNvSpPr>
          <p:nvPr>
            <p:ph idx="1"/>
          </p:nvPr>
        </p:nvSpPr>
        <p:spPr>
          <a:xfrm>
            <a:off x="457200" y="1905000"/>
            <a:ext cx="8229600" cy="2743200"/>
          </a:xfrm>
        </p:spPr>
        <p:txBody>
          <a:bodyPr/>
          <a:lstStyle/>
          <a:p>
            <a:r>
              <a:rPr lang="en-CA"/>
              <a:t>The conversion scale leads to many CMFs being rated differently from their current ratings in the CMF Clearinghouse</a:t>
            </a:r>
          </a:p>
          <a:p>
            <a:pPr lvl="1"/>
            <a:r>
              <a:rPr lang="en-US"/>
              <a:t>52.12% of the CMFs would maintain their current star ratings</a:t>
            </a:r>
          </a:p>
          <a:p>
            <a:pPr lvl="1"/>
            <a:r>
              <a:rPr lang="en-US"/>
              <a:t>16.16% of CMFs currently rated 3 Stars or better would be rated 2 Stars or lower</a:t>
            </a:r>
          </a:p>
          <a:p>
            <a:pPr lvl="1"/>
            <a:endParaRPr lang="en-CA"/>
          </a:p>
        </p:txBody>
      </p:sp>
    </p:spTree>
    <p:extLst>
      <p:ext uri="{BB962C8B-B14F-4D97-AF65-F5344CB8AC3E}">
        <p14:creationId xmlns:p14="http://schemas.microsoft.com/office/powerpoint/2010/main" val="4750640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796E9-7B93-4A9C-899E-9DEBD7153360}"/>
              </a:ext>
            </a:extLst>
          </p:cNvPr>
          <p:cNvSpPr>
            <a:spLocks noGrp="1"/>
          </p:cNvSpPr>
          <p:nvPr>
            <p:ph type="title"/>
          </p:nvPr>
        </p:nvSpPr>
        <p:spPr>
          <a:xfrm>
            <a:off x="457200" y="2438400"/>
            <a:ext cx="8229600" cy="1143000"/>
          </a:xfrm>
        </p:spPr>
        <p:txBody>
          <a:bodyPr/>
          <a:lstStyle/>
          <a:p>
            <a:r>
              <a:rPr lang="en-CA" b="1"/>
              <a:t>Example Ratings under the Current CMF Clearinghouse &amp; NCHRP 17-72 Rating Systems</a:t>
            </a:r>
          </a:p>
        </p:txBody>
      </p:sp>
    </p:spTree>
    <p:extLst>
      <p:ext uri="{BB962C8B-B14F-4D97-AF65-F5344CB8AC3E}">
        <p14:creationId xmlns:p14="http://schemas.microsoft.com/office/powerpoint/2010/main" val="3115700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D4B67-4ABC-472F-83D9-4D26EC86B2DB}"/>
              </a:ext>
            </a:extLst>
          </p:cNvPr>
          <p:cNvSpPr>
            <a:spLocks noGrp="1"/>
          </p:cNvSpPr>
          <p:nvPr>
            <p:ph type="title"/>
          </p:nvPr>
        </p:nvSpPr>
        <p:spPr/>
        <p:txBody>
          <a:bodyPr/>
          <a:lstStyle/>
          <a:p>
            <a:r>
              <a:rPr lang="en-US">
                <a:cs typeface="Arial"/>
              </a:rPr>
              <a:t>Poll</a:t>
            </a:r>
            <a:endParaRPr lang="en-US"/>
          </a:p>
        </p:txBody>
      </p:sp>
      <p:sp>
        <p:nvSpPr>
          <p:cNvPr id="3" name="Content Placeholder 2">
            <a:extLst>
              <a:ext uri="{FF2B5EF4-FFF2-40B4-BE49-F238E27FC236}">
                <a16:creationId xmlns:a16="http://schemas.microsoft.com/office/drawing/2014/main" id="{1E10A420-E4C9-4830-AB0A-F5D21DBFBEC6}"/>
              </a:ext>
            </a:extLst>
          </p:cNvPr>
          <p:cNvSpPr>
            <a:spLocks noGrp="1"/>
          </p:cNvSpPr>
          <p:nvPr>
            <p:ph idx="1"/>
          </p:nvPr>
        </p:nvSpPr>
        <p:spPr/>
        <p:txBody>
          <a:bodyPr/>
          <a:lstStyle/>
          <a:p>
            <a:pPr>
              <a:buFont typeface="Calibri,Calibri_MSFontService,Sans-Serif"/>
            </a:pPr>
            <a:r>
              <a:rPr lang="en-US" b="1" dirty="0">
                <a:ea typeface="+mn-lt"/>
                <a:cs typeface="+mn-lt"/>
              </a:rPr>
              <a:t>Please identify your employer type. (select one answer)</a:t>
            </a:r>
            <a:endParaRPr lang="en-US" dirty="0">
              <a:ea typeface="+mn-lt"/>
              <a:cs typeface="+mn-lt"/>
            </a:endParaRPr>
          </a:p>
          <a:p>
            <a:pPr lvl="1">
              <a:buFont typeface="Calibri,Calibri_MSFontService,Sans-Serif"/>
              <a:buChar char="–"/>
            </a:pPr>
            <a:r>
              <a:rPr lang="en-US" b="1" dirty="0">
                <a:ea typeface="+mn-lt"/>
                <a:cs typeface="+mn-lt"/>
              </a:rPr>
              <a:t>Academic</a:t>
            </a:r>
            <a:endParaRPr lang="en-US" dirty="0">
              <a:ea typeface="+mn-lt"/>
              <a:cs typeface="+mn-lt"/>
            </a:endParaRPr>
          </a:p>
          <a:p>
            <a:pPr lvl="1">
              <a:buFont typeface="Calibri,Calibri_MSFontService,Sans-Serif"/>
              <a:buChar char="–"/>
            </a:pPr>
            <a:r>
              <a:rPr lang="en-US" b="1" dirty="0">
                <a:ea typeface="+mn-lt"/>
                <a:cs typeface="+mn-lt"/>
              </a:rPr>
              <a:t>Private</a:t>
            </a:r>
            <a:endParaRPr lang="en-US" dirty="0">
              <a:ea typeface="+mn-lt"/>
              <a:cs typeface="+mn-lt"/>
            </a:endParaRPr>
          </a:p>
          <a:p>
            <a:pPr lvl="1">
              <a:buFont typeface="Calibri,Calibri_MSFontService,Sans-Serif"/>
              <a:buChar char="–"/>
            </a:pPr>
            <a:r>
              <a:rPr lang="en-US" b="1" dirty="0">
                <a:ea typeface="+mn-lt"/>
                <a:cs typeface="+mn-lt"/>
              </a:rPr>
              <a:t>State/Federal</a:t>
            </a:r>
          </a:p>
          <a:p>
            <a:pPr lvl="1">
              <a:buFont typeface="Calibri,Calibri_MSFontService,Sans-Serif"/>
              <a:buChar char="–"/>
            </a:pPr>
            <a:r>
              <a:rPr lang="en-US" b="1" dirty="0">
                <a:ea typeface="+mn-lt"/>
                <a:cs typeface="+mn-lt"/>
              </a:rPr>
              <a:t>Regional/Local</a:t>
            </a:r>
          </a:p>
          <a:p>
            <a:pPr lvl="1">
              <a:buFont typeface="Calibri,Calibri_MSFontService,Sans-Serif"/>
              <a:buChar char="–"/>
            </a:pPr>
            <a:r>
              <a:rPr lang="en-US" b="1" dirty="0">
                <a:ea typeface="+mn-lt"/>
                <a:cs typeface="+mn-lt"/>
              </a:rPr>
              <a:t>Other</a:t>
            </a:r>
            <a:endParaRPr lang="en-US" dirty="0">
              <a:ea typeface="+mn-lt"/>
              <a:cs typeface="+mn-lt"/>
            </a:endParaRPr>
          </a:p>
          <a:p>
            <a:endParaRPr lang="en-US" dirty="0">
              <a:cs typeface="Arial"/>
            </a:endParaRPr>
          </a:p>
        </p:txBody>
      </p:sp>
    </p:spTree>
    <p:extLst>
      <p:ext uri="{BB962C8B-B14F-4D97-AF65-F5344CB8AC3E}">
        <p14:creationId xmlns:p14="http://schemas.microsoft.com/office/powerpoint/2010/main" val="6548051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3600" i="1"/>
              <a:t>CMF ID 8441:</a:t>
            </a:r>
            <a:r>
              <a:rPr lang="en-US" sz="3600"/>
              <a:t> </a:t>
            </a:r>
            <a:r>
              <a:rPr lang="en-US" sz="3600" u="sng"/>
              <a:t>5 Star Rating</a:t>
            </a:r>
            <a:r>
              <a:rPr lang="en-US" sz="3600"/>
              <a:t> (both Current and 17-72 Rating Schemes)</a:t>
            </a:r>
          </a:p>
        </p:txBody>
      </p:sp>
      <p:graphicFrame>
        <p:nvGraphicFramePr>
          <p:cNvPr id="8" name="Content Placeholder 7">
            <a:extLst>
              <a:ext uri="{FF2B5EF4-FFF2-40B4-BE49-F238E27FC236}">
                <a16:creationId xmlns:a16="http://schemas.microsoft.com/office/drawing/2014/main" id="{A2566F63-B07F-4502-89D3-06219CDC5FCC}"/>
              </a:ext>
            </a:extLst>
          </p:cNvPr>
          <p:cNvGraphicFramePr>
            <a:graphicFrameLocks noGrp="1"/>
          </p:cNvGraphicFramePr>
          <p:nvPr>
            <p:ph idx="1"/>
          </p:nvPr>
        </p:nvGraphicFramePr>
        <p:xfrm>
          <a:off x="342900" y="1438073"/>
          <a:ext cx="8458200" cy="1524000"/>
        </p:xfrm>
        <a:graphic>
          <a:graphicData uri="http://schemas.openxmlformats.org/drawingml/2006/table">
            <a:tbl>
              <a:tblPr firstRow="1" firstCol="1" bandRow="1">
                <a:tableStyleId>{5DA37D80-6434-44D0-A028-1B22A696006F}</a:tableStyleId>
              </a:tblPr>
              <a:tblGrid>
                <a:gridCol w="7409384">
                  <a:extLst>
                    <a:ext uri="{9D8B030D-6E8A-4147-A177-3AD203B41FA5}">
                      <a16:colId xmlns:a16="http://schemas.microsoft.com/office/drawing/2014/main" val="329073942"/>
                    </a:ext>
                  </a:extLst>
                </a:gridCol>
                <a:gridCol w="1048816">
                  <a:extLst>
                    <a:ext uri="{9D8B030D-6E8A-4147-A177-3AD203B41FA5}">
                      <a16:colId xmlns:a16="http://schemas.microsoft.com/office/drawing/2014/main" val="1943374558"/>
                    </a:ext>
                  </a:extLst>
                </a:gridCol>
              </a:tblGrid>
              <a:tr h="190500">
                <a:tc gridSpan="2">
                  <a:txBody>
                    <a:bodyPr/>
                    <a:lstStyle/>
                    <a:p>
                      <a:pPr algn="ctr">
                        <a:lnSpc>
                          <a:spcPct val="107000"/>
                        </a:lnSpc>
                        <a:spcAft>
                          <a:spcPts val="800"/>
                        </a:spcAft>
                      </a:pPr>
                      <a:r>
                        <a:rPr lang="en-US" sz="1100" b="1">
                          <a:solidFill>
                            <a:schemeClr val="bg1"/>
                          </a:solidFill>
                          <a:effectLst/>
                        </a:rPr>
                        <a:t>Current CMF Clearinghouse Rating Scheme</a:t>
                      </a:r>
                      <a:endParaRPr lang="en-CA"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2060"/>
                    </a:solidFill>
                  </a:tcPr>
                </a:tc>
                <a:tc hMerge="1">
                  <a:txBody>
                    <a:bodyPr/>
                    <a:lstStyle/>
                    <a:p>
                      <a:endParaRPr lang="en-CA"/>
                    </a:p>
                  </a:txBody>
                  <a:tcPr/>
                </a:tc>
                <a:extLst>
                  <a:ext uri="{0D108BD9-81ED-4DB2-BD59-A6C34878D82A}">
                    <a16:rowId xmlns:a16="http://schemas.microsoft.com/office/drawing/2014/main" val="55305097"/>
                  </a:ext>
                </a:extLst>
              </a:tr>
              <a:tr h="190500">
                <a:tc>
                  <a:txBody>
                    <a:bodyPr/>
                    <a:lstStyle/>
                    <a:p>
                      <a:pPr>
                        <a:lnSpc>
                          <a:spcPct val="107000"/>
                        </a:lnSpc>
                        <a:spcAft>
                          <a:spcPts val="800"/>
                        </a:spcAft>
                      </a:pPr>
                      <a:r>
                        <a:rPr lang="en-US" sz="1100" b="0">
                          <a:effectLst/>
                        </a:rPr>
                        <a:t>Study Design</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2</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98441695"/>
                  </a:ext>
                </a:extLst>
              </a:tr>
              <a:tr h="190500">
                <a:tc>
                  <a:txBody>
                    <a:bodyPr/>
                    <a:lstStyle/>
                    <a:p>
                      <a:pPr>
                        <a:lnSpc>
                          <a:spcPct val="107000"/>
                        </a:lnSpc>
                        <a:spcAft>
                          <a:spcPts val="800"/>
                        </a:spcAft>
                      </a:pPr>
                      <a:r>
                        <a:rPr lang="en-US" sz="1100" b="0">
                          <a:effectLst/>
                        </a:rPr>
                        <a:t>Sample Size</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2</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1815319"/>
                  </a:ext>
                </a:extLst>
              </a:tr>
              <a:tr h="190500">
                <a:tc>
                  <a:txBody>
                    <a:bodyPr/>
                    <a:lstStyle/>
                    <a:p>
                      <a:pPr>
                        <a:lnSpc>
                          <a:spcPct val="107000"/>
                        </a:lnSpc>
                        <a:spcAft>
                          <a:spcPts val="800"/>
                        </a:spcAft>
                      </a:pPr>
                      <a:r>
                        <a:rPr lang="en-US" sz="1100" b="0">
                          <a:effectLst/>
                        </a:rPr>
                        <a:t>Standard Error</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2</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62651188"/>
                  </a:ext>
                </a:extLst>
              </a:tr>
              <a:tr h="190500">
                <a:tc>
                  <a:txBody>
                    <a:bodyPr/>
                    <a:lstStyle/>
                    <a:p>
                      <a:pPr>
                        <a:lnSpc>
                          <a:spcPct val="107000"/>
                        </a:lnSpc>
                        <a:spcAft>
                          <a:spcPts val="800"/>
                        </a:spcAft>
                      </a:pPr>
                      <a:r>
                        <a:rPr lang="en-US" sz="1100" b="0">
                          <a:effectLst/>
                        </a:rPr>
                        <a:t>Potential Bias</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2</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46364999"/>
                  </a:ext>
                </a:extLst>
              </a:tr>
              <a:tr h="190500">
                <a:tc>
                  <a:txBody>
                    <a:bodyPr/>
                    <a:lstStyle/>
                    <a:p>
                      <a:pPr>
                        <a:lnSpc>
                          <a:spcPct val="107000"/>
                        </a:lnSpc>
                        <a:spcAft>
                          <a:spcPts val="800"/>
                        </a:spcAft>
                      </a:pPr>
                      <a:r>
                        <a:rPr lang="en-US" sz="1100" b="0">
                          <a:effectLst/>
                        </a:rPr>
                        <a:t>Data Source</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2</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86385254"/>
                  </a:ext>
                </a:extLst>
              </a:tr>
              <a:tr h="190500">
                <a:tc>
                  <a:txBody>
                    <a:bodyPr/>
                    <a:lstStyle/>
                    <a:p>
                      <a:pPr>
                        <a:lnSpc>
                          <a:spcPct val="107000"/>
                        </a:lnSpc>
                        <a:spcAft>
                          <a:spcPts val="800"/>
                        </a:spcAft>
                      </a:pPr>
                      <a:r>
                        <a:rPr lang="en-US" sz="1100" b="1" u="sng">
                          <a:effectLst/>
                        </a:rPr>
                        <a:t>OVERALL SCORE</a:t>
                      </a:r>
                      <a:endParaRPr lang="en-CA" sz="1400" b="1" u="sng">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1" u="sng">
                          <a:effectLst/>
                        </a:rPr>
                        <a:t>14</a:t>
                      </a:r>
                      <a:endParaRPr lang="en-CA" sz="1400" b="1" u="sng">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84437181"/>
                  </a:ext>
                </a:extLst>
              </a:tr>
              <a:tr h="190500">
                <a:tc>
                  <a:txBody>
                    <a:bodyPr/>
                    <a:lstStyle/>
                    <a:p>
                      <a:pPr algn="l">
                        <a:lnSpc>
                          <a:spcPct val="107000"/>
                        </a:lnSpc>
                        <a:spcAft>
                          <a:spcPts val="800"/>
                        </a:spcAft>
                      </a:pPr>
                      <a:r>
                        <a:rPr lang="en-US" sz="1100" b="1" u="sng">
                          <a:effectLst/>
                        </a:rPr>
                        <a:t>STAR RATING</a:t>
                      </a:r>
                      <a:endParaRPr lang="en-CA" sz="1400" b="1" u="sng">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en-US" sz="1100" b="1" u="sng">
                          <a:effectLst/>
                        </a:rPr>
                        <a:t>5 Star</a:t>
                      </a:r>
                      <a:endParaRPr lang="en-CA" sz="1400" b="1" u="sng">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53252966"/>
                  </a:ext>
                </a:extLst>
              </a:tr>
            </a:tbl>
          </a:graphicData>
        </a:graphic>
      </p:graphicFrame>
      <p:graphicFrame>
        <p:nvGraphicFramePr>
          <p:cNvPr id="9" name="Table 8">
            <a:extLst>
              <a:ext uri="{FF2B5EF4-FFF2-40B4-BE49-F238E27FC236}">
                <a16:creationId xmlns:a16="http://schemas.microsoft.com/office/drawing/2014/main" id="{8032CDF9-3603-4933-8779-0A474ACF6CD2}"/>
              </a:ext>
            </a:extLst>
          </p:cNvPr>
          <p:cNvGraphicFramePr>
            <a:graphicFrameLocks noGrp="1"/>
          </p:cNvGraphicFramePr>
          <p:nvPr/>
        </p:nvGraphicFramePr>
        <p:xfrm>
          <a:off x="342900" y="2992877"/>
          <a:ext cx="8458200" cy="2895616"/>
        </p:xfrm>
        <a:graphic>
          <a:graphicData uri="http://schemas.openxmlformats.org/drawingml/2006/table">
            <a:tbl>
              <a:tblPr firstRow="1" firstCol="1" bandRow="1">
                <a:tableStyleId>{5DA37D80-6434-44D0-A028-1B22A696006F}</a:tableStyleId>
              </a:tblPr>
              <a:tblGrid>
                <a:gridCol w="7409383">
                  <a:extLst>
                    <a:ext uri="{9D8B030D-6E8A-4147-A177-3AD203B41FA5}">
                      <a16:colId xmlns:a16="http://schemas.microsoft.com/office/drawing/2014/main" val="2241086670"/>
                    </a:ext>
                  </a:extLst>
                </a:gridCol>
                <a:gridCol w="1048817">
                  <a:extLst>
                    <a:ext uri="{9D8B030D-6E8A-4147-A177-3AD203B41FA5}">
                      <a16:colId xmlns:a16="http://schemas.microsoft.com/office/drawing/2014/main" val="1400311976"/>
                    </a:ext>
                  </a:extLst>
                </a:gridCol>
              </a:tblGrid>
              <a:tr h="180976">
                <a:tc gridSpan="2">
                  <a:txBody>
                    <a:bodyPr/>
                    <a:lstStyle/>
                    <a:p>
                      <a:pPr algn="ctr">
                        <a:lnSpc>
                          <a:spcPct val="107000"/>
                        </a:lnSpc>
                        <a:spcAft>
                          <a:spcPts val="800"/>
                        </a:spcAft>
                      </a:pPr>
                      <a:r>
                        <a:rPr lang="en-US" sz="1100">
                          <a:solidFill>
                            <a:schemeClr val="bg1"/>
                          </a:solidFill>
                          <a:effectLst/>
                        </a:rPr>
                        <a:t>NCHRP 17-72 Rating Scheme</a:t>
                      </a:r>
                      <a:endParaRPr lang="en-C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2060"/>
                    </a:solidFill>
                  </a:tcPr>
                </a:tc>
                <a:tc hMerge="1">
                  <a:txBody>
                    <a:bodyPr/>
                    <a:lstStyle/>
                    <a:p>
                      <a:endParaRPr lang="en-CA"/>
                    </a:p>
                  </a:txBody>
                  <a:tcPr/>
                </a:tc>
                <a:extLst>
                  <a:ext uri="{0D108BD9-81ED-4DB2-BD59-A6C34878D82A}">
                    <a16:rowId xmlns:a16="http://schemas.microsoft.com/office/drawing/2014/main" val="3880204503"/>
                  </a:ext>
                </a:extLst>
              </a:tr>
              <a:tr h="180976">
                <a:tc>
                  <a:txBody>
                    <a:bodyPr/>
                    <a:lstStyle/>
                    <a:p>
                      <a:pPr>
                        <a:lnSpc>
                          <a:spcPct val="107000"/>
                        </a:lnSpc>
                        <a:spcAft>
                          <a:spcPts val="800"/>
                        </a:spcAft>
                      </a:pPr>
                      <a:r>
                        <a:rPr lang="en-US" sz="1100" b="0">
                          <a:effectLst/>
                        </a:rPr>
                        <a:t>Rating for number of miles/sites of reference/comparison group</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54430832"/>
                  </a:ext>
                </a:extLst>
              </a:tr>
              <a:tr h="180976">
                <a:tc>
                  <a:txBody>
                    <a:bodyPr/>
                    <a:lstStyle/>
                    <a:p>
                      <a:pPr>
                        <a:lnSpc>
                          <a:spcPct val="107000"/>
                        </a:lnSpc>
                        <a:spcAft>
                          <a:spcPts val="800"/>
                        </a:spcAft>
                      </a:pPr>
                      <a:r>
                        <a:rPr lang="en-US" sz="1100" b="0">
                          <a:effectLst/>
                        </a:rPr>
                        <a:t>Rating for number of crashes in reference/comparison group</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52643920"/>
                  </a:ext>
                </a:extLst>
              </a:tr>
              <a:tr h="180976">
                <a:tc>
                  <a:txBody>
                    <a:bodyPr/>
                    <a:lstStyle/>
                    <a:p>
                      <a:pPr>
                        <a:lnSpc>
                          <a:spcPct val="107000"/>
                        </a:lnSpc>
                        <a:spcAft>
                          <a:spcPts val="800"/>
                        </a:spcAft>
                      </a:pPr>
                      <a:r>
                        <a:rPr lang="en-US" sz="1100" b="0">
                          <a:effectLst/>
                        </a:rPr>
                        <a:t>Rating for number of miles/sites of treatment group</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28131938"/>
                  </a:ext>
                </a:extLst>
              </a:tr>
              <a:tr h="180976">
                <a:tc>
                  <a:txBody>
                    <a:bodyPr/>
                    <a:lstStyle/>
                    <a:p>
                      <a:pPr>
                        <a:lnSpc>
                          <a:spcPct val="107000"/>
                        </a:lnSpc>
                        <a:spcAft>
                          <a:spcPts val="800"/>
                        </a:spcAft>
                      </a:pPr>
                      <a:r>
                        <a:rPr lang="en-US" sz="1100" b="0">
                          <a:effectLst/>
                        </a:rPr>
                        <a:t>Rating for number of before plus expected after crashes</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74266676"/>
                  </a:ext>
                </a:extLst>
              </a:tr>
              <a:tr h="180976">
                <a:tc>
                  <a:txBody>
                    <a:bodyPr/>
                    <a:lstStyle/>
                    <a:p>
                      <a:pPr>
                        <a:lnSpc>
                          <a:spcPct val="107000"/>
                        </a:lnSpc>
                        <a:spcAft>
                          <a:spcPts val="800"/>
                        </a:spcAft>
                      </a:pPr>
                      <a:r>
                        <a:rPr lang="en-US" sz="1100" b="0">
                          <a:effectLst/>
                        </a:rPr>
                        <a:t>Rating for providing at least one traffic volume count in before and after periods</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27322395"/>
                  </a:ext>
                </a:extLst>
              </a:tr>
              <a:tr h="180976">
                <a:tc>
                  <a:txBody>
                    <a:bodyPr/>
                    <a:lstStyle/>
                    <a:p>
                      <a:pPr>
                        <a:lnSpc>
                          <a:spcPct val="107000"/>
                        </a:lnSpc>
                        <a:spcAft>
                          <a:spcPts val="800"/>
                        </a:spcAft>
                      </a:pPr>
                      <a:r>
                        <a:rPr lang="en-US" sz="1100" b="0">
                          <a:effectLst/>
                        </a:rPr>
                        <a:t>Rating for reference/comparison group and treatment group having similar AADT</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42293447"/>
                  </a:ext>
                </a:extLst>
              </a:tr>
              <a:tr h="180976">
                <a:tc>
                  <a:txBody>
                    <a:bodyPr/>
                    <a:lstStyle/>
                    <a:p>
                      <a:pPr>
                        <a:lnSpc>
                          <a:spcPct val="107000"/>
                        </a:lnSpc>
                        <a:spcAft>
                          <a:spcPts val="800"/>
                        </a:spcAft>
                      </a:pPr>
                      <a:r>
                        <a:rPr lang="en-US" sz="1100" b="0">
                          <a:effectLst/>
                        </a:rPr>
                        <a:t>Rating for reference/comparison group and treatment group having similar roadway characteristics</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65182286"/>
                  </a:ext>
                </a:extLst>
              </a:tr>
              <a:tr h="180976">
                <a:tc>
                  <a:txBody>
                    <a:bodyPr/>
                    <a:lstStyle/>
                    <a:p>
                      <a:pPr>
                        <a:lnSpc>
                          <a:spcPct val="107000"/>
                        </a:lnSpc>
                        <a:spcAft>
                          <a:spcPts val="800"/>
                        </a:spcAft>
                      </a:pPr>
                      <a:r>
                        <a:rPr lang="en-US" sz="1100" b="0">
                          <a:effectLst/>
                        </a:rPr>
                        <a:t>Rating for CMF significance level</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20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83509106"/>
                  </a:ext>
                </a:extLst>
              </a:tr>
              <a:tr h="180976">
                <a:tc>
                  <a:txBody>
                    <a:bodyPr/>
                    <a:lstStyle/>
                    <a:p>
                      <a:pPr>
                        <a:lnSpc>
                          <a:spcPct val="107000"/>
                        </a:lnSpc>
                        <a:spcAft>
                          <a:spcPts val="800"/>
                        </a:spcAft>
                      </a:pPr>
                      <a:r>
                        <a:rPr lang="en-US" sz="1100" b="0">
                          <a:effectLst/>
                        </a:rPr>
                        <a:t>Rating for addressing RTM or system wide implementation </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25</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17673940"/>
                  </a:ext>
                </a:extLst>
              </a:tr>
              <a:tr h="180976">
                <a:tc>
                  <a:txBody>
                    <a:bodyPr/>
                    <a:lstStyle/>
                    <a:p>
                      <a:pPr>
                        <a:lnSpc>
                          <a:spcPct val="107000"/>
                        </a:lnSpc>
                        <a:spcAft>
                          <a:spcPts val="800"/>
                        </a:spcAft>
                      </a:pPr>
                      <a:r>
                        <a:rPr lang="en-US" sz="1100" b="0">
                          <a:effectLst/>
                        </a:rPr>
                        <a:t>Rating for accounting for spillover/crash migration </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5</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54789665"/>
                  </a:ext>
                </a:extLst>
              </a:tr>
              <a:tr h="180976">
                <a:tc>
                  <a:txBody>
                    <a:bodyPr/>
                    <a:lstStyle/>
                    <a:p>
                      <a:pPr>
                        <a:lnSpc>
                          <a:spcPct val="107000"/>
                        </a:lnSpc>
                        <a:spcAft>
                          <a:spcPts val="800"/>
                        </a:spcAft>
                      </a:pPr>
                      <a:r>
                        <a:rPr lang="en-US" sz="1100" b="0">
                          <a:effectLst/>
                        </a:rPr>
                        <a:t>Rating for accounting for changes in traffic volume </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92687861"/>
                  </a:ext>
                </a:extLst>
              </a:tr>
              <a:tr h="180976">
                <a:tc>
                  <a:txBody>
                    <a:bodyPr/>
                    <a:lstStyle/>
                    <a:p>
                      <a:pPr>
                        <a:lnSpc>
                          <a:spcPct val="107000"/>
                        </a:lnSpc>
                        <a:spcAft>
                          <a:spcPts val="800"/>
                        </a:spcAft>
                      </a:pPr>
                      <a:r>
                        <a:rPr lang="en-US" sz="1100" b="0">
                          <a:effectLst/>
                        </a:rPr>
                        <a:t>Rating for accounting for time trends and other changes </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80475422"/>
                  </a:ext>
                </a:extLst>
              </a:tr>
              <a:tr h="180976">
                <a:tc>
                  <a:txBody>
                    <a:bodyPr/>
                    <a:lstStyle/>
                    <a:p>
                      <a:pPr>
                        <a:lnSpc>
                          <a:spcPct val="107000"/>
                        </a:lnSpc>
                        <a:spcAft>
                          <a:spcPts val="800"/>
                        </a:spcAft>
                      </a:pPr>
                      <a:r>
                        <a:rPr lang="en-US" sz="1100" b="0">
                          <a:effectLst/>
                        </a:rPr>
                        <a:t>Rating for appropriate SPF functional form</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30980208"/>
                  </a:ext>
                </a:extLst>
              </a:tr>
              <a:tr h="180976">
                <a:tc>
                  <a:txBody>
                    <a:bodyPr/>
                    <a:lstStyle/>
                    <a:p>
                      <a:pPr>
                        <a:lnSpc>
                          <a:spcPct val="107000"/>
                        </a:lnSpc>
                        <a:spcAft>
                          <a:spcPts val="800"/>
                        </a:spcAft>
                      </a:pPr>
                      <a:r>
                        <a:rPr lang="en-US" sz="1100" b="1" u="sng">
                          <a:effectLst/>
                        </a:rPr>
                        <a:t>OVERALL RATING</a:t>
                      </a:r>
                      <a:endParaRPr lang="en-CA" sz="1400" b="1" u="sng">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1" u="sng">
                          <a:effectLst/>
                        </a:rPr>
                        <a:t>150</a:t>
                      </a:r>
                      <a:endParaRPr lang="en-CA" sz="1400" b="1" u="sng">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17183544"/>
                  </a:ext>
                </a:extLst>
              </a:tr>
              <a:tr h="180976">
                <a:tc>
                  <a:txBody>
                    <a:bodyPr/>
                    <a:lstStyle/>
                    <a:p>
                      <a:pPr>
                        <a:lnSpc>
                          <a:spcPct val="107000"/>
                        </a:lnSpc>
                        <a:spcAft>
                          <a:spcPts val="800"/>
                        </a:spcAft>
                      </a:pPr>
                      <a:r>
                        <a:rPr lang="en-US" sz="1100" b="1" u="sng">
                          <a:effectLst/>
                        </a:rPr>
                        <a:t>STAR RATING</a:t>
                      </a:r>
                      <a:endParaRPr lang="en-CA" sz="1400" b="1" u="sng">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1" u="sng">
                          <a:effectLst/>
                        </a:rPr>
                        <a:t>5 Star</a:t>
                      </a:r>
                      <a:endParaRPr lang="en-CA" sz="1400" b="1" u="sng">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31294200"/>
                  </a:ext>
                </a:extLst>
              </a:tr>
            </a:tbl>
          </a:graphicData>
        </a:graphic>
      </p:graphicFrame>
    </p:spTree>
    <p:extLst>
      <p:ext uri="{BB962C8B-B14F-4D97-AF65-F5344CB8AC3E}">
        <p14:creationId xmlns:p14="http://schemas.microsoft.com/office/powerpoint/2010/main" val="7872566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3600" i="1"/>
              <a:t>CMF ID 8441:</a:t>
            </a:r>
            <a:r>
              <a:rPr lang="en-US" sz="3600"/>
              <a:t> </a:t>
            </a:r>
            <a:r>
              <a:rPr lang="en-US" sz="3600" u="sng"/>
              <a:t>5 Star Rating</a:t>
            </a:r>
            <a:r>
              <a:rPr lang="en-US" sz="3600"/>
              <a:t> (both Current and 17-72 Rating Schemes)</a:t>
            </a:r>
          </a:p>
        </p:txBody>
      </p:sp>
      <p:graphicFrame>
        <p:nvGraphicFramePr>
          <p:cNvPr id="8" name="Content Placeholder 7">
            <a:extLst>
              <a:ext uri="{FF2B5EF4-FFF2-40B4-BE49-F238E27FC236}">
                <a16:creationId xmlns:a16="http://schemas.microsoft.com/office/drawing/2014/main" id="{A2566F63-B07F-4502-89D3-06219CDC5FCC}"/>
              </a:ext>
            </a:extLst>
          </p:cNvPr>
          <p:cNvGraphicFramePr>
            <a:graphicFrameLocks noGrp="1"/>
          </p:cNvGraphicFramePr>
          <p:nvPr>
            <p:ph idx="1"/>
          </p:nvPr>
        </p:nvGraphicFramePr>
        <p:xfrm>
          <a:off x="342900" y="1438073"/>
          <a:ext cx="8458200" cy="1524000"/>
        </p:xfrm>
        <a:graphic>
          <a:graphicData uri="http://schemas.openxmlformats.org/drawingml/2006/table">
            <a:tbl>
              <a:tblPr firstRow="1" firstCol="1" bandRow="1">
                <a:tableStyleId>{5DA37D80-6434-44D0-A028-1B22A696006F}</a:tableStyleId>
              </a:tblPr>
              <a:tblGrid>
                <a:gridCol w="7409384">
                  <a:extLst>
                    <a:ext uri="{9D8B030D-6E8A-4147-A177-3AD203B41FA5}">
                      <a16:colId xmlns:a16="http://schemas.microsoft.com/office/drawing/2014/main" val="329073942"/>
                    </a:ext>
                  </a:extLst>
                </a:gridCol>
                <a:gridCol w="1048816">
                  <a:extLst>
                    <a:ext uri="{9D8B030D-6E8A-4147-A177-3AD203B41FA5}">
                      <a16:colId xmlns:a16="http://schemas.microsoft.com/office/drawing/2014/main" val="1943374558"/>
                    </a:ext>
                  </a:extLst>
                </a:gridCol>
              </a:tblGrid>
              <a:tr h="190500">
                <a:tc gridSpan="2">
                  <a:txBody>
                    <a:bodyPr/>
                    <a:lstStyle/>
                    <a:p>
                      <a:pPr algn="ctr">
                        <a:lnSpc>
                          <a:spcPct val="107000"/>
                        </a:lnSpc>
                        <a:spcAft>
                          <a:spcPts val="800"/>
                        </a:spcAft>
                      </a:pPr>
                      <a:r>
                        <a:rPr lang="en-US" sz="1100" b="1">
                          <a:solidFill>
                            <a:schemeClr val="bg1"/>
                          </a:solidFill>
                          <a:effectLst/>
                        </a:rPr>
                        <a:t>Current CMF Clearinghouse Rating Scheme</a:t>
                      </a:r>
                      <a:endParaRPr lang="en-CA"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2060"/>
                    </a:solidFill>
                  </a:tcPr>
                </a:tc>
                <a:tc hMerge="1">
                  <a:txBody>
                    <a:bodyPr/>
                    <a:lstStyle/>
                    <a:p>
                      <a:endParaRPr lang="en-CA"/>
                    </a:p>
                  </a:txBody>
                  <a:tcPr/>
                </a:tc>
                <a:extLst>
                  <a:ext uri="{0D108BD9-81ED-4DB2-BD59-A6C34878D82A}">
                    <a16:rowId xmlns:a16="http://schemas.microsoft.com/office/drawing/2014/main" val="55305097"/>
                  </a:ext>
                </a:extLst>
              </a:tr>
              <a:tr h="190500">
                <a:tc>
                  <a:txBody>
                    <a:bodyPr/>
                    <a:lstStyle/>
                    <a:p>
                      <a:pPr>
                        <a:lnSpc>
                          <a:spcPct val="107000"/>
                        </a:lnSpc>
                        <a:spcAft>
                          <a:spcPts val="800"/>
                        </a:spcAft>
                      </a:pPr>
                      <a:r>
                        <a:rPr lang="en-US" sz="1100" b="0">
                          <a:effectLst/>
                        </a:rPr>
                        <a:t>Study Design</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2</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98441695"/>
                  </a:ext>
                </a:extLst>
              </a:tr>
              <a:tr h="190500">
                <a:tc>
                  <a:txBody>
                    <a:bodyPr/>
                    <a:lstStyle/>
                    <a:p>
                      <a:pPr>
                        <a:lnSpc>
                          <a:spcPct val="107000"/>
                        </a:lnSpc>
                        <a:spcAft>
                          <a:spcPts val="800"/>
                        </a:spcAft>
                      </a:pPr>
                      <a:r>
                        <a:rPr lang="en-US" sz="1100" b="0">
                          <a:effectLst/>
                        </a:rPr>
                        <a:t>Sample Size</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2</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1815319"/>
                  </a:ext>
                </a:extLst>
              </a:tr>
              <a:tr h="190500">
                <a:tc>
                  <a:txBody>
                    <a:bodyPr/>
                    <a:lstStyle/>
                    <a:p>
                      <a:pPr>
                        <a:lnSpc>
                          <a:spcPct val="107000"/>
                        </a:lnSpc>
                        <a:spcAft>
                          <a:spcPts val="800"/>
                        </a:spcAft>
                      </a:pPr>
                      <a:r>
                        <a:rPr lang="en-US" sz="1100" b="0">
                          <a:effectLst/>
                        </a:rPr>
                        <a:t>Standard Error</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2</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62651188"/>
                  </a:ext>
                </a:extLst>
              </a:tr>
              <a:tr h="190500">
                <a:tc>
                  <a:txBody>
                    <a:bodyPr/>
                    <a:lstStyle/>
                    <a:p>
                      <a:pPr>
                        <a:lnSpc>
                          <a:spcPct val="107000"/>
                        </a:lnSpc>
                        <a:spcAft>
                          <a:spcPts val="800"/>
                        </a:spcAft>
                      </a:pPr>
                      <a:r>
                        <a:rPr lang="en-US" sz="1100" b="0">
                          <a:effectLst/>
                        </a:rPr>
                        <a:t>Potential Bias</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2</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46364999"/>
                  </a:ext>
                </a:extLst>
              </a:tr>
              <a:tr h="190500">
                <a:tc>
                  <a:txBody>
                    <a:bodyPr/>
                    <a:lstStyle/>
                    <a:p>
                      <a:pPr>
                        <a:lnSpc>
                          <a:spcPct val="107000"/>
                        </a:lnSpc>
                        <a:spcAft>
                          <a:spcPts val="800"/>
                        </a:spcAft>
                      </a:pPr>
                      <a:r>
                        <a:rPr lang="en-US" sz="1100" b="0">
                          <a:effectLst/>
                        </a:rPr>
                        <a:t>Data Source</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2</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86385254"/>
                  </a:ext>
                </a:extLst>
              </a:tr>
              <a:tr h="190500">
                <a:tc>
                  <a:txBody>
                    <a:bodyPr/>
                    <a:lstStyle/>
                    <a:p>
                      <a:pPr>
                        <a:lnSpc>
                          <a:spcPct val="107000"/>
                        </a:lnSpc>
                        <a:spcAft>
                          <a:spcPts val="800"/>
                        </a:spcAft>
                      </a:pPr>
                      <a:r>
                        <a:rPr lang="en-US" sz="1100" b="1" u="sng">
                          <a:effectLst/>
                        </a:rPr>
                        <a:t>OVERALL SCORE</a:t>
                      </a:r>
                      <a:endParaRPr lang="en-CA" sz="1400" b="1" u="sng">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1" u="sng">
                          <a:effectLst/>
                        </a:rPr>
                        <a:t>14</a:t>
                      </a:r>
                      <a:endParaRPr lang="en-CA" sz="1400" b="1" u="sng">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84437181"/>
                  </a:ext>
                </a:extLst>
              </a:tr>
              <a:tr h="190500">
                <a:tc>
                  <a:txBody>
                    <a:bodyPr/>
                    <a:lstStyle/>
                    <a:p>
                      <a:pPr algn="l">
                        <a:lnSpc>
                          <a:spcPct val="107000"/>
                        </a:lnSpc>
                        <a:spcAft>
                          <a:spcPts val="800"/>
                        </a:spcAft>
                      </a:pPr>
                      <a:r>
                        <a:rPr lang="en-US" sz="1100" b="1" u="sng">
                          <a:effectLst/>
                        </a:rPr>
                        <a:t>STAR RATING</a:t>
                      </a:r>
                      <a:endParaRPr lang="en-CA" sz="1400" b="1" u="sng">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en-US" sz="1100" b="1" u="sng">
                          <a:effectLst/>
                        </a:rPr>
                        <a:t>5 Star</a:t>
                      </a:r>
                      <a:endParaRPr lang="en-CA" sz="1400" b="1" u="sng">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53252966"/>
                  </a:ext>
                </a:extLst>
              </a:tr>
            </a:tbl>
          </a:graphicData>
        </a:graphic>
      </p:graphicFrame>
      <p:graphicFrame>
        <p:nvGraphicFramePr>
          <p:cNvPr id="9" name="Table 8">
            <a:extLst>
              <a:ext uri="{FF2B5EF4-FFF2-40B4-BE49-F238E27FC236}">
                <a16:creationId xmlns:a16="http://schemas.microsoft.com/office/drawing/2014/main" id="{8032CDF9-3603-4933-8779-0A474ACF6CD2}"/>
              </a:ext>
            </a:extLst>
          </p:cNvPr>
          <p:cNvGraphicFramePr>
            <a:graphicFrameLocks noGrp="1"/>
          </p:cNvGraphicFramePr>
          <p:nvPr/>
        </p:nvGraphicFramePr>
        <p:xfrm>
          <a:off x="342900" y="2992877"/>
          <a:ext cx="8458200" cy="2895616"/>
        </p:xfrm>
        <a:graphic>
          <a:graphicData uri="http://schemas.openxmlformats.org/drawingml/2006/table">
            <a:tbl>
              <a:tblPr firstRow="1" firstCol="1" bandRow="1">
                <a:tableStyleId>{5DA37D80-6434-44D0-A028-1B22A696006F}</a:tableStyleId>
              </a:tblPr>
              <a:tblGrid>
                <a:gridCol w="7409383">
                  <a:extLst>
                    <a:ext uri="{9D8B030D-6E8A-4147-A177-3AD203B41FA5}">
                      <a16:colId xmlns:a16="http://schemas.microsoft.com/office/drawing/2014/main" val="2241086670"/>
                    </a:ext>
                  </a:extLst>
                </a:gridCol>
                <a:gridCol w="1048817">
                  <a:extLst>
                    <a:ext uri="{9D8B030D-6E8A-4147-A177-3AD203B41FA5}">
                      <a16:colId xmlns:a16="http://schemas.microsoft.com/office/drawing/2014/main" val="1400311976"/>
                    </a:ext>
                  </a:extLst>
                </a:gridCol>
              </a:tblGrid>
              <a:tr h="180976">
                <a:tc gridSpan="2">
                  <a:txBody>
                    <a:bodyPr/>
                    <a:lstStyle/>
                    <a:p>
                      <a:pPr algn="ctr">
                        <a:lnSpc>
                          <a:spcPct val="107000"/>
                        </a:lnSpc>
                        <a:spcAft>
                          <a:spcPts val="800"/>
                        </a:spcAft>
                      </a:pPr>
                      <a:r>
                        <a:rPr lang="en-US" sz="1100">
                          <a:solidFill>
                            <a:schemeClr val="bg1"/>
                          </a:solidFill>
                          <a:effectLst/>
                        </a:rPr>
                        <a:t>NCHRP 17-72 Rating Scheme</a:t>
                      </a:r>
                      <a:endParaRPr lang="en-C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2060"/>
                    </a:solidFill>
                  </a:tcPr>
                </a:tc>
                <a:tc hMerge="1">
                  <a:txBody>
                    <a:bodyPr/>
                    <a:lstStyle/>
                    <a:p>
                      <a:endParaRPr lang="en-CA"/>
                    </a:p>
                  </a:txBody>
                  <a:tcPr/>
                </a:tc>
                <a:extLst>
                  <a:ext uri="{0D108BD9-81ED-4DB2-BD59-A6C34878D82A}">
                    <a16:rowId xmlns:a16="http://schemas.microsoft.com/office/drawing/2014/main" val="3880204503"/>
                  </a:ext>
                </a:extLst>
              </a:tr>
              <a:tr h="180976">
                <a:tc>
                  <a:txBody>
                    <a:bodyPr/>
                    <a:lstStyle/>
                    <a:p>
                      <a:pPr>
                        <a:lnSpc>
                          <a:spcPct val="107000"/>
                        </a:lnSpc>
                        <a:spcAft>
                          <a:spcPts val="800"/>
                        </a:spcAft>
                      </a:pPr>
                      <a:r>
                        <a:rPr lang="en-US" sz="1100" b="0">
                          <a:effectLst/>
                        </a:rPr>
                        <a:t>Rating for number of miles/sites of reference/comparison group</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54430832"/>
                  </a:ext>
                </a:extLst>
              </a:tr>
              <a:tr h="180976">
                <a:tc>
                  <a:txBody>
                    <a:bodyPr/>
                    <a:lstStyle/>
                    <a:p>
                      <a:pPr>
                        <a:lnSpc>
                          <a:spcPct val="107000"/>
                        </a:lnSpc>
                        <a:spcAft>
                          <a:spcPts val="800"/>
                        </a:spcAft>
                      </a:pPr>
                      <a:r>
                        <a:rPr lang="en-US" sz="1100" b="0">
                          <a:effectLst/>
                        </a:rPr>
                        <a:t>Rating for number of crashes in reference/comparison group</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52643920"/>
                  </a:ext>
                </a:extLst>
              </a:tr>
              <a:tr h="180976">
                <a:tc>
                  <a:txBody>
                    <a:bodyPr/>
                    <a:lstStyle/>
                    <a:p>
                      <a:pPr>
                        <a:lnSpc>
                          <a:spcPct val="107000"/>
                        </a:lnSpc>
                        <a:spcAft>
                          <a:spcPts val="800"/>
                        </a:spcAft>
                      </a:pPr>
                      <a:r>
                        <a:rPr lang="en-US" sz="1100" b="0">
                          <a:effectLst/>
                        </a:rPr>
                        <a:t>Rating for number of miles/sites of treatment group</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28131938"/>
                  </a:ext>
                </a:extLst>
              </a:tr>
              <a:tr h="180976">
                <a:tc>
                  <a:txBody>
                    <a:bodyPr/>
                    <a:lstStyle/>
                    <a:p>
                      <a:pPr>
                        <a:lnSpc>
                          <a:spcPct val="107000"/>
                        </a:lnSpc>
                        <a:spcAft>
                          <a:spcPts val="800"/>
                        </a:spcAft>
                      </a:pPr>
                      <a:r>
                        <a:rPr lang="en-US" sz="1100" b="0">
                          <a:effectLst/>
                        </a:rPr>
                        <a:t>Rating for number of before plus expected after crashes</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74266676"/>
                  </a:ext>
                </a:extLst>
              </a:tr>
              <a:tr h="180976">
                <a:tc>
                  <a:txBody>
                    <a:bodyPr/>
                    <a:lstStyle/>
                    <a:p>
                      <a:pPr>
                        <a:lnSpc>
                          <a:spcPct val="107000"/>
                        </a:lnSpc>
                        <a:spcAft>
                          <a:spcPts val="800"/>
                        </a:spcAft>
                      </a:pPr>
                      <a:r>
                        <a:rPr lang="en-US" sz="1100" b="0">
                          <a:effectLst/>
                        </a:rPr>
                        <a:t>Rating for providing at least one traffic volume count in before and after periods</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27322395"/>
                  </a:ext>
                </a:extLst>
              </a:tr>
              <a:tr h="180976">
                <a:tc>
                  <a:txBody>
                    <a:bodyPr/>
                    <a:lstStyle/>
                    <a:p>
                      <a:pPr>
                        <a:lnSpc>
                          <a:spcPct val="107000"/>
                        </a:lnSpc>
                        <a:spcAft>
                          <a:spcPts val="800"/>
                        </a:spcAft>
                      </a:pPr>
                      <a:r>
                        <a:rPr lang="en-US" sz="1100" b="0">
                          <a:effectLst/>
                        </a:rPr>
                        <a:t>Rating for reference/comparison group and treatment group having similar AADT</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42293447"/>
                  </a:ext>
                </a:extLst>
              </a:tr>
              <a:tr h="180976">
                <a:tc>
                  <a:txBody>
                    <a:bodyPr/>
                    <a:lstStyle/>
                    <a:p>
                      <a:pPr>
                        <a:lnSpc>
                          <a:spcPct val="107000"/>
                        </a:lnSpc>
                        <a:spcAft>
                          <a:spcPts val="800"/>
                        </a:spcAft>
                      </a:pPr>
                      <a:r>
                        <a:rPr lang="en-US" sz="1100" b="0">
                          <a:effectLst/>
                        </a:rPr>
                        <a:t>Rating for reference/comparison group and treatment group having similar roadway characteristics</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65182286"/>
                  </a:ext>
                </a:extLst>
              </a:tr>
              <a:tr h="180976">
                <a:tc>
                  <a:txBody>
                    <a:bodyPr/>
                    <a:lstStyle/>
                    <a:p>
                      <a:pPr>
                        <a:lnSpc>
                          <a:spcPct val="107000"/>
                        </a:lnSpc>
                        <a:spcAft>
                          <a:spcPts val="800"/>
                        </a:spcAft>
                      </a:pPr>
                      <a:r>
                        <a:rPr lang="en-US" sz="1100" b="0">
                          <a:effectLst/>
                        </a:rPr>
                        <a:t>Rating for CMF significance level</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20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83509106"/>
                  </a:ext>
                </a:extLst>
              </a:tr>
              <a:tr h="180976">
                <a:tc>
                  <a:txBody>
                    <a:bodyPr/>
                    <a:lstStyle/>
                    <a:p>
                      <a:pPr>
                        <a:lnSpc>
                          <a:spcPct val="107000"/>
                        </a:lnSpc>
                        <a:spcAft>
                          <a:spcPts val="800"/>
                        </a:spcAft>
                      </a:pPr>
                      <a:r>
                        <a:rPr lang="en-US" sz="1100" b="0">
                          <a:effectLst/>
                        </a:rPr>
                        <a:t>Rating for addressing RTM or system wide implementation </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25</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17673940"/>
                  </a:ext>
                </a:extLst>
              </a:tr>
              <a:tr h="180976">
                <a:tc>
                  <a:txBody>
                    <a:bodyPr/>
                    <a:lstStyle/>
                    <a:p>
                      <a:pPr>
                        <a:lnSpc>
                          <a:spcPct val="107000"/>
                        </a:lnSpc>
                        <a:spcAft>
                          <a:spcPts val="800"/>
                        </a:spcAft>
                      </a:pPr>
                      <a:r>
                        <a:rPr lang="en-US" sz="1100" b="0">
                          <a:effectLst/>
                        </a:rPr>
                        <a:t>Rating for accounting for spillover/crash migration </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5</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54789665"/>
                  </a:ext>
                </a:extLst>
              </a:tr>
              <a:tr h="180976">
                <a:tc>
                  <a:txBody>
                    <a:bodyPr/>
                    <a:lstStyle/>
                    <a:p>
                      <a:pPr>
                        <a:lnSpc>
                          <a:spcPct val="107000"/>
                        </a:lnSpc>
                        <a:spcAft>
                          <a:spcPts val="800"/>
                        </a:spcAft>
                      </a:pPr>
                      <a:r>
                        <a:rPr lang="en-US" sz="1100" b="0">
                          <a:effectLst/>
                        </a:rPr>
                        <a:t>Rating for accounting for changes in traffic volume </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92687861"/>
                  </a:ext>
                </a:extLst>
              </a:tr>
              <a:tr h="180976">
                <a:tc>
                  <a:txBody>
                    <a:bodyPr/>
                    <a:lstStyle/>
                    <a:p>
                      <a:pPr>
                        <a:lnSpc>
                          <a:spcPct val="107000"/>
                        </a:lnSpc>
                        <a:spcAft>
                          <a:spcPts val="800"/>
                        </a:spcAft>
                      </a:pPr>
                      <a:r>
                        <a:rPr lang="en-US" sz="1100" b="0">
                          <a:effectLst/>
                        </a:rPr>
                        <a:t>Rating for accounting for time trends and other changes </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80475422"/>
                  </a:ext>
                </a:extLst>
              </a:tr>
              <a:tr h="180976">
                <a:tc>
                  <a:txBody>
                    <a:bodyPr/>
                    <a:lstStyle/>
                    <a:p>
                      <a:pPr>
                        <a:lnSpc>
                          <a:spcPct val="107000"/>
                        </a:lnSpc>
                        <a:spcAft>
                          <a:spcPts val="800"/>
                        </a:spcAft>
                      </a:pPr>
                      <a:r>
                        <a:rPr lang="en-US" sz="1100" b="0">
                          <a:effectLst/>
                        </a:rPr>
                        <a:t>Rating for appropriate SPF functional form</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30980208"/>
                  </a:ext>
                </a:extLst>
              </a:tr>
              <a:tr h="180976">
                <a:tc>
                  <a:txBody>
                    <a:bodyPr/>
                    <a:lstStyle/>
                    <a:p>
                      <a:pPr>
                        <a:lnSpc>
                          <a:spcPct val="107000"/>
                        </a:lnSpc>
                        <a:spcAft>
                          <a:spcPts val="800"/>
                        </a:spcAft>
                      </a:pPr>
                      <a:r>
                        <a:rPr lang="en-US" sz="1100" b="1" u="sng">
                          <a:effectLst/>
                        </a:rPr>
                        <a:t>OVERALL RATING</a:t>
                      </a:r>
                      <a:endParaRPr lang="en-CA" sz="1400" b="1" u="sng">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1" u="sng">
                          <a:effectLst/>
                        </a:rPr>
                        <a:t>150</a:t>
                      </a:r>
                      <a:endParaRPr lang="en-CA" sz="1400" b="1" u="sng">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17183544"/>
                  </a:ext>
                </a:extLst>
              </a:tr>
              <a:tr h="180976">
                <a:tc>
                  <a:txBody>
                    <a:bodyPr/>
                    <a:lstStyle/>
                    <a:p>
                      <a:pPr>
                        <a:lnSpc>
                          <a:spcPct val="107000"/>
                        </a:lnSpc>
                        <a:spcAft>
                          <a:spcPts val="800"/>
                        </a:spcAft>
                      </a:pPr>
                      <a:r>
                        <a:rPr lang="en-US" sz="1100" b="1" u="sng">
                          <a:effectLst/>
                        </a:rPr>
                        <a:t>STAR RATING</a:t>
                      </a:r>
                      <a:endParaRPr lang="en-CA" sz="1400" b="1" u="sng">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1" u="sng">
                          <a:effectLst/>
                        </a:rPr>
                        <a:t>5 Star</a:t>
                      </a:r>
                      <a:endParaRPr lang="en-CA" sz="1400" b="1" u="sng">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31294200"/>
                  </a:ext>
                </a:extLst>
              </a:tr>
            </a:tbl>
          </a:graphicData>
        </a:graphic>
      </p:graphicFrame>
      <p:sp>
        <p:nvSpPr>
          <p:cNvPr id="7" name="Freeform: Shape 6">
            <a:extLst>
              <a:ext uri="{FF2B5EF4-FFF2-40B4-BE49-F238E27FC236}">
                <a16:creationId xmlns:a16="http://schemas.microsoft.com/office/drawing/2014/main" id="{4367B860-39C1-4887-9AE6-08B5B2C5D310}"/>
              </a:ext>
            </a:extLst>
          </p:cNvPr>
          <p:cNvSpPr/>
          <p:nvPr/>
        </p:nvSpPr>
        <p:spPr>
          <a:xfrm>
            <a:off x="0" y="76200"/>
            <a:ext cx="9144000" cy="5943600"/>
          </a:xfrm>
          <a:custGeom>
            <a:avLst/>
            <a:gdLst>
              <a:gd name="connsiteX0" fmla="*/ 342900 w 9144000"/>
              <a:gd name="connsiteY0" fmla="*/ 1361873 h 5943600"/>
              <a:gd name="connsiteX1" fmla="*/ 342900 w 9144000"/>
              <a:gd name="connsiteY1" fmla="*/ 2916677 h 5943600"/>
              <a:gd name="connsiteX2" fmla="*/ 8801100 w 9144000"/>
              <a:gd name="connsiteY2" fmla="*/ 2916677 h 5943600"/>
              <a:gd name="connsiteX3" fmla="*/ 8801100 w 9144000"/>
              <a:gd name="connsiteY3" fmla="*/ 1361873 h 5943600"/>
              <a:gd name="connsiteX4" fmla="*/ 0 w 9144000"/>
              <a:gd name="connsiteY4" fmla="*/ 0 h 5943600"/>
              <a:gd name="connsiteX5" fmla="*/ 9144000 w 9144000"/>
              <a:gd name="connsiteY5" fmla="*/ 0 h 5943600"/>
              <a:gd name="connsiteX6" fmla="*/ 9144000 w 9144000"/>
              <a:gd name="connsiteY6" fmla="*/ 5943600 h 5943600"/>
              <a:gd name="connsiteX7" fmla="*/ 0 w 9144000"/>
              <a:gd name="connsiteY7" fmla="*/ 594360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5943600">
                <a:moveTo>
                  <a:pt x="342900" y="1361873"/>
                </a:moveTo>
                <a:lnTo>
                  <a:pt x="342900" y="2916677"/>
                </a:lnTo>
                <a:lnTo>
                  <a:pt x="8801100" y="2916677"/>
                </a:lnTo>
                <a:lnTo>
                  <a:pt x="8801100" y="1361873"/>
                </a:lnTo>
                <a:close/>
                <a:moveTo>
                  <a:pt x="0" y="0"/>
                </a:moveTo>
                <a:lnTo>
                  <a:pt x="9144000" y="0"/>
                </a:lnTo>
                <a:lnTo>
                  <a:pt x="9144000" y="5943600"/>
                </a:lnTo>
                <a:lnTo>
                  <a:pt x="0" y="594360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Tree>
    <p:extLst>
      <p:ext uri="{BB962C8B-B14F-4D97-AF65-F5344CB8AC3E}">
        <p14:creationId xmlns:p14="http://schemas.microsoft.com/office/powerpoint/2010/main" val="26057353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3600" i="1"/>
              <a:t>CMF ID 8441:</a:t>
            </a:r>
            <a:r>
              <a:rPr lang="en-US" sz="3600"/>
              <a:t> </a:t>
            </a:r>
            <a:r>
              <a:rPr lang="en-US" sz="3600" u="sng"/>
              <a:t>5 Star Rating</a:t>
            </a:r>
            <a:r>
              <a:rPr lang="en-US" sz="3600"/>
              <a:t> (both Current and 17-72 Rating Schemes)</a:t>
            </a:r>
          </a:p>
        </p:txBody>
      </p:sp>
      <p:graphicFrame>
        <p:nvGraphicFramePr>
          <p:cNvPr id="8" name="Content Placeholder 7">
            <a:extLst>
              <a:ext uri="{FF2B5EF4-FFF2-40B4-BE49-F238E27FC236}">
                <a16:creationId xmlns:a16="http://schemas.microsoft.com/office/drawing/2014/main" id="{A2566F63-B07F-4502-89D3-06219CDC5FCC}"/>
              </a:ext>
            </a:extLst>
          </p:cNvPr>
          <p:cNvGraphicFramePr>
            <a:graphicFrameLocks noGrp="1"/>
          </p:cNvGraphicFramePr>
          <p:nvPr>
            <p:ph idx="1"/>
          </p:nvPr>
        </p:nvGraphicFramePr>
        <p:xfrm>
          <a:off x="342900" y="1438073"/>
          <a:ext cx="8458200" cy="1524000"/>
        </p:xfrm>
        <a:graphic>
          <a:graphicData uri="http://schemas.openxmlformats.org/drawingml/2006/table">
            <a:tbl>
              <a:tblPr firstRow="1" firstCol="1" bandRow="1">
                <a:tableStyleId>{5DA37D80-6434-44D0-A028-1B22A696006F}</a:tableStyleId>
              </a:tblPr>
              <a:tblGrid>
                <a:gridCol w="7409384">
                  <a:extLst>
                    <a:ext uri="{9D8B030D-6E8A-4147-A177-3AD203B41FA5}">
                      <a16:colId xmlns:a16="http://schemas.microsoft.com/office/drawing/2014/main" val="329073942"/>
                    </a:ext>
                  </a:extLst>
                </a:gridCol>
                <a:gridCol w="1048816">
                  <a:extLst>
                    <a:ext uri="{9D8B030D-6E8A-4147-A177-3AD203B41FA5}">
                      <a16:colId xmlns:a16="http://schemas.microsoft.com/office/drawing/2014/main" val="1943374558"/>
                    </a:ext>
                  </a:extLst>
                </a:gridCol>
              </a:tblGrid>
              <a:tr h="190500">
                <a:tc gridSpan="2">
                  <a:txBody>
                    <a:bodyPr/>
                    <a:lstStyle/>
                    <a:p>
                      <a:pPr algn="ctr">
                        <a:lnSpc>
                          <a:spcPct val="107000"/>
                        </a:lnSpc>
                        <a:spcAft>
                          <a:spcPts val="800"/>
                        </a:spcAft>
                      </a:pPr>
                      <a:r>
                        <a:rPr lang="en-US" sz="1100" b="1">
                          <a:solidFill>
                            <a:schemeClr val="bg1"/>
                          </a:solidFill>
                          <a:effectLst/>
                        </a:rPr>
                        <a:t>Current CMF Clearinghouse Rating Scheme</a:t>
                      </a:r>
                      <a:endParaRPr lang="en-CA"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2060"/>
                    </a:solidFill>
                  </a:tcPr>
                </a:tc>
                <a:tc hMerge="1">
                  <a:txBody>
                    <a:bodyPr/>
                    <a:lstStyle/>
                    <a:p>
                      <a:endParaRPr lang="en-CA"/>
                    </a:p>
                  </a:txBody>
                  <a:tcPr/>
                </a:tc>
                <a:extLst>
                  <a:ext uri="{0D108BD9-81ED-4DB2-BD59-A6C34878D82A}">
                    <a16:rowId xmlns:a16="http://schemas.microsoft.com/office/drawing/2014/main" val="55305097"/>
                  </a:ext>
                </a:extLst>
              </a:tr>
              <a:tr h="190500">
                <a:tc>
                  <a:txBody>
                    <a:bodyPr/>
                    <a:lstStyle/>
                    <a:p>
                      <a:pPr>
                        <a:lnSpc>
                          <a:spcPct val="107000"/>
                        </a:lnSpc>
                        <a:spcAft>
                          <a:spcPts val="800"/>
                        </a:spcAft>
                      </a:pPr>
                      <a:r>
                        <a:rPr lang="en-US" sz="1100" b="0">
                          <a:effectLst/>
                        </a:rPr>
                        <a:t>Study Design</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2</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98441695"/>
                  </a:ext>
                </a:extLst>
              </a:tr>
              <a:tr h="190500">
                <a:tc>
                  <a:txBody>
                    <a:bodyPr/>
                    <a:lstStyle/>
                    <a:p>
                      <a:pPr>
                        <a:lnSpc>
                          <a:spcPct val="107000"/>
                        </a:lnSpc>
                        <a:spcAft>
                          <a:spcPts val="800"/>
                        </a:spcAft>
                      </a:pPr>
                      <a:r>
                        <a:rPr lang="en-US" sz="1100" b="0">
                          <a:effectLst/>
                        </a:rPr>
                        <a:t>Sample Size</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2</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1815319"/>
                  </a:ext>
                </a:extLst>
              </a:tr>
              <a:tr h="190500">
                <a:tc>
                  <a:txBody>
                    <a:bodyPr/>
                    <a:lstStyle/>
                    <a:p>
                      <a:pPr>
                        <a:lnSpc>
                          <a:spcPct val="107000"/>
                        </a:lnSpc>
                        <a:spcAft>
                          <a:spcPts val="800"/>
                        </a:spcAft>
                      </a:pPr>
                      <a:r>
                        <a:rPr lang="en-US" sz="1100" b="0">
                          <a:effectLst/>
                        </a:rPr>
                        <a:t>Standard Error</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2</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62651188"/>
                  </a:ext>
                </a:extLst>
              </a:tr>
              <a:tr h="190500">
                <a:tc>
                  <a:txBody>
                    <a:bodyPr/>
                    <a:lstStyle/>
                    <a:p>
                      <a:pPr>
                        <a:lnSpc>
                          <a:spcPct val="107000"/>
                        </a:lnSpc>
                        <a:spcAft>
                          <a:spcPts val="800"/>
                        </a:spcAft>
                      </a:pPr>
                      <a:r>
                        <a:rPr lang="en-US" sz="1100" b="0">
                          <a:effectLst/>
                        </a:rPr>
                        <a:t>Potential Bias</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2</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46364999"/>
                  </a:ext>
                </a:extLst>
              </a:tr>
              <a:tr h="190500">
                <a:tc>
                  <a:txBody>
                    <a:bodyPr/>
                    <a:lstStyle/>
                    <a:p>
                      <a:pPr>
                        <a:lnSpc>
                          <a:spcPct val="107000"/>
                        </a:lnSpc>
                        <a:spcAft>
                          <a:spcPts val="800"/>
                        </a:spcAft>
                      </a:pPr>
                      <a:r>
                        <a:rPr lang="en-US" sz="1100" b="0">
                          <a:effectLst/>
                        </a:rPr>
                        <a:t>Data Source</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2</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86385254"/>
                  </a:ext>
                </a:extLst>
              </a:tr>
              <a:tr h="190500">
                <a:tc>
                  <a:txBody>
                    <a:bodyPr/>
                    <a:lstStyle/>
                    <a:p>
                      <a:pPr>
                        <a:lnSpc>
                          <a:spcPct val="107000"/>
                        </a:lnSpc>
                        <a:spcAft>
                          <a:spcPts val="800"/>
                        </a:spcAft>
                      </a:pPr>
                      <a:r>
                        <a:rPr lang="en-US" sz="1100" b="1" u="sng">
                          <a:effectLst/>
                        </a:rPr>
                        <a:t>OVERALL SCORE</a:t>
                      </a:r>
                      <a:endParaRPr lang="en-CA" sz="1400" b="1" u="sng">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1" u="sng">
                          <a:effectLst/>
                        </a:rPr>
                        <a:t>14</a:t>
                      </a:r>
                      <a:endParaRPr lang="en-CA" sz="1400" b="1" u="sng">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84437181"/>
                  </a:ext>
                </a:extLst>
              </a:tr>
              <a:tr h="190500">
                <a:tc>
                  <a:txBody>
                    <a:bodyPr/>
                    <a:lstStyle/>
                    <a:p>
                      <a:pPr algn="l">
                        <a:lnSpc>
                          <a:spcPct val="107000"/>
                        </a:lnSpc>
                        <a:spcAft>
                          <a:spcPts val="800"/>
                        </a:spcAft>
                      </a:pPr>
                      <a:r>
                        <a:rPr lang="en-US" sz="1100" b="1" u="sng">
                          <a:effectLst/>
                        </a:rPr>
                        <a:t>STAR RATING</a:t>
                      </a:r>
                      <a:endParaRPr lang="en-CA" sz="1400" b="1" u="sng">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en-US" sz="1100" b="1" u="sng">
                          <a:effectLst/>
                        </a:rPr>
                        <a:t>5 Star</a:t>
                      </a:r>
                      <a:endParaRPr lang="en-CA" sz="1400" b="1" u="sng">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53252966"/>
                  </a:ext>
                </a:extLst>
              </a:tr>
            </a:tbl>
          </a:graphicData>
        </a:graphic>
      </p:graphicFrame>
      <p:graphicFrame>
        <p:nvGraphicFramePr>
          <p:cNvPr id="9" name="Table 8">
            <a:extLst>
              <a:ext uri="{FF2B5EF4-FFF2-40B4-BE49-F238E27FC236}">
                <a16:creationId xmlns:a16="http://schemas.microsoft.com/office/drawing/2014/main" id="{8032CDF9-3603-4933-8779-0A474ACF6CD2}"/>
              </a:ext>
            </a:extLst>
          </p:cNvPr>
          <p:cNvGraphicFramePr>
            <a:graphicFrameLocks noGrp="1"/>
          </p:cNvGraphicFramePr>
          <p:nvPr/>
        </p:nvGraphicFramePr>
        <p:xfrm>
          <a:off x="342900" y="2992877"/>
          <a:ext cx="8458200" cy="2895616"/>
        </p:xfrm>
        <a:graphic>
          <a:graphicData uri="http://schemas.openxmlformats.org/drawingml/2006/table">
            <a:tbl>
              <a:tblPr firstRow="1" firstCol="1" bandRow="1">
                <a:tableStyleId>{5DA37D80-6434-44D0-A028-1B22A696006F}</a:tableStyleId>
              </a:tblPr>
              <a:tblGrid>
                <a:gridCol w="7409383">
                  <a:extLst>
                    <a:ext uri="{9D8B030D-6E8A-4147-A177-3AD203B41FA5}">
                      <a16:colId xmlns:a16="http://schemas.microsoft.com/office/drawing/2014/main" val="2241086670"/>
                    </a:ext>
                  </a:extLst>
                </a:gridCol>
                <a:gridCol w="1048817">
                  <a:extLst>
                    <a:ext uri="{9D8B030D-6E8A-4147-A177-3AD203B41FA5}">
                      <a16:colId xmlns:a16="http://schemas.microsoft.com/office/drawing/2014/main" val="1400311976"/>
                    </a:ext>
                  </a:extLst>
                </a:gridCol>
              </a:tblGrid>
              <a:tr h="180976">
                <a:tc gridSpan="2">
                  <a:txBody>
                    <a:bodyPr/>
                    <a:lstStyle/>
                    <a:p>
                      <a:pPr algn="ctr">
                        <a:lnSpc>
                          <a:spcPct val="107000"/>
                        </a:lnSpc>
                        <a:spcAft>
                          <a:spcPts val="800"/>
                        </a:spcAft>
                      </a:pPr>
                      <a:r>
                        <a:rPr lang="en-US" sz="1100">
                          <a:solidFill>
                            <a:schemeClr val="bg1"/>
                          </a:solidFill>
                          <a:effectLst/>
                        </a:rPr>
                        <a:t>NCHRP 17-72 Rating Scheme</a:t>
                      </a:r>
                      <a:endParaRPr lang="en-C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2060"/>
                    </a:solidFill>
                  </a:tcPr>
                </a:tc>
                <a:tc hMerge="1">
                  <a:txBody>
                    <a:bodyPr/>
                    <a:lstStyle/>
                    <a:p>
                      <a:endParaRPr lang="en-CA"/>
                    </a:p>
                  </a:txBody>
                  <a:tcPr/>
                </a:tc>
                <a:extLst>
                  <a:ext uri="{0D108BD9-81ED-4DB2-BD59-A6C34878D82A}">
                    <a16:rowId xmlns:a16="http://schemas.microsoft.com/office/drawing/2014/main" val="3880204503"/>
                  </a:ext>
                </a:extLst>
              </a:tr>
              <a:tr h="180976">
                <a:tc>
                  <a:txBody>
                    <a:bodyPr/>
                    <a:lstStyle/>
                    <a:p>
                      <a:pPr>
                        <a:lnSpc>
                          <a:spcPct val="107000"/>
                        </a:lnSpc>
                        <a:spcAft>
                          <a:spcPts val="800"/>
                        </a:spcAft>
                      </a:pPr>
                      <a:r>
                        <a:rPr lang="en-US" sz="1100" b="0">
                          <a:effectLst/>
                        </a:rPr>
                        <a:t>Rating for number of miles/sites of reference/comparison group</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54430832"/>
                  </a:ext>
                </a:extLst>
              </a:tr>
              <a:tr h="180976">
                <a:tc>
                  <a:txBody>
                    <a:bodyPr/>
                    <a:lstStyle/>
                    <a:p>
                      <a:pPr>
                        <a:lnSpc>
                          <a:spcPct val="107000"/>
                        </a:lnSpc>
                        <a:spcAft>
                          <a:spcPts val="800"/>
                        </a:spcAft>
                      </a:pPr>
                      <a:r>
                        <a:rPr lang="en-US" sz="1100" b="0">
                          <a:effectLst/>
                        </a:rPr>
                        <a:t>Rating for number of crashes in reference/comparison group</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52643920"/>
                  </a:ext>
                </a:extLst>
              </a:tr>
              <a:tr h="180976">
                <a:tc>
                  <a:txBody>
                    <a:bodyPr/>
                    <a:lstStyle/>
                    <a:p>
                      <a:pPr>
                        <a:lnSpc>
                          <a:spcPct val="107000"/>
                        </a:lnSpc>
                        <a:spcAft>
                          <a:spcPts val="800"/>
                        </a:spcAft>
                      </a:pPr>
                      <a:r>
                        <a:rPr lang="en-US" sz="1100" b="0">
                          <a:effectLst/>
                        </a:rPr>
                        <a:t>Rating for number of miles/sites of treatment group</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28131938"/>
                  </a:ext>
                </a:extLst>
              </a:tr>
              <a:tr h="180976">
                <a:tc>
                  <a:txBody>
                    <a:bodyPr/>
                    <a:lstStyle/>
                    <a:p>
                      <a:pPr>
                        <a:lnSpc>
                          <a:spcPct val="107000"/>
                        </a:lnSpc>
                        <a:spcAft>
                          <a:spcPts val="800"/>
                        </a:spcAft>
                      </a:pPr>
                      <a:r>
                        <a:rPr lang="en-US" sz="1100" b="0">
                          <a:effectLst/>
                        </a:rPr>
                        <a:t>Rating for number of before plus expected after crashes</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74266676"/>
                  </a:ext>
                </a:extLst>
              </a:tr>
              <a:tr h="180976">
                <a:tc>
                  <a:txBody>
                    <a:bodyPr/>
                    <a:lstStyle/>
                    <a:p>
                      <a:pPr>
                        <a:lnSpc>
                          <a:spcPct val="107000"/>
                        </a:lnSpc>
                        <a:spcAft>
                          <a:spcPts val="800"/>
                        </a:spcAft>
                      </a:pPr>
                      <a:r>
                        <a:rPr lang="en-US" sz="1100" b="0">
                          <a:effectLst/>
                        </a:rPr>
                        <a:t>Rating for providing at least one traffic volume count in before and after periods</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27322395"/>
                  </a:ext>
                </a:extLst>
              </a:tr>
              <a:tr h="180976">
                <a:tc>
                  <a:txBody>
                    <a:bodyPr/>
                    <a:lstStyle/>
                    <a:p>
                      <a:pPr>
                        <a:lnSpc>
                          <a:spcPct val="107000"/>
                        </a:lnSpc>
                        <a:spcAft>
                          <a:spcPts val="800"/>
                        </a:spcAft>
                      </a:pPr>
                      <a:r>
                        <a:rPr lang="en-US" sz="1100" b="0">
                          <a:effectLst/>
                        </a:rPr>
                        <a:t>Rating for reference/comparison group and treatment group having similar AADT</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42293447"/>
                  </a:ext>
                </a:extLst>
              </a:tr>
              <a:tr h="180976">
                <a:tc>
                  <a:txBody>
                    <a:bodyPr/>
                    <a:lstStyle/>
                    <a:p>
                      <a:pPr>
                        <a:lnSpc>
                          <a:spcPct val="107000"/>
                        </a:lnSpc>
                        <a:spcAft>
                          <a:spcPts val="800"/>
                        </a:spcAft>
                      </a:pPr>
                      <a:r>
                        <a:rPr lang="en-US" sz="1100" b="0">
                          <a:effectLst/>
                        </a:rPr>
                        <a:t>Rating for reference/comparison group and treatment group having similar roadway characteristics</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65182286"/>
                  </a:ext>
                </a:extLst>
              </a:tr>
              <a:tr h="180976">
                <a:tc>
                  <a:txBody>
                    <a:bodyPr/>
                    <a:lstStyle/>
                    <a:p>
                      <a:pPr>
                        <a:lnSpc>
                          <a:spcPct val="107000"/>
                        </a:lnSpc>
                        <a:spcAft>
                          <a:spcPts val="800"/>
                        </a:spcAft>
                      </a:pPr>
                      <a:r>
                        <a:rPr lang="en-US" sz="1100" b="0">
                          <a:effectLst/>
                        </a:rPr>
                        <a:t>Rating for CMF significance level</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20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83509106"/>
                  </a:ext>
                </a:extLst>
              </a:tr>
              <a:tr h="180976">
                <a:tc>
                  <a:txBody>
                    <a:bodyPr/>
                    <a:lstStyle/>
                    <a:p>
                      <a:pPr>
                        <a:lnSpc>
                          <a:spcPct val="107000"/>
                        </a:lnSpc>
                        <a:spcAft>
                          <a:spcPts val="800"/>
                        </a:spcAft>
                      </a:pPr>
                      <a:r>
                        <a:rPr lang="en-US" sz="1100" b="0">
                          <a:effectLst/>
                        </a:rPr>
                        <a:t>Rating for addressing RTM or system wide implementation </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25</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17673940"/>
                  </a:ext>
                </a:extLst>
              </a:tr>
              <a:tr h="180976">
                <a:tc>
                  <a:txBody>
                    <a:bodyPr/>
                    <a:lstStyle/>
                    <a:p>
                      <a:pPr>
                        <a:lnSpc>
                          <a:spcPct val="107000"/>
                        </a:lnSpc>
                        <a:spcAft>
                          <a:spcPts val="800"/>
                        </a:spcAft>
                      </a:pPr>
                      <a:r>
                        <a:rPr lang="en-US" sz="1100" b="0">
                          <a:effectLst/>
                        </a:rPr>
                        <a:t>Rating for accounting for spillover/crash migration </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5</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54789665"/>
                  </a:ext>
                </a:extLst>
              </a:tr>
              <a:tr h="180976">
                <a:tc>
                  <a:txBody>
                    <a:bodyPr/>
                    <a:lstStyle/>
                    <a:p>
                      <a:pPr>
                        <a:lnSpc>
                          <a:spcPct val="107000"/>
                        </a:lnSpc>
                        <a:spcAft>
                          <a:spcPts val="800"/>
                        </a:spcAft>
                      </a:pPr>
                      <a:r>
                        <a:rPr lang="en-US" sz="1100" b="0">
                          <a:effectLst/>
                        </a:rPr>
                        <a:t>Rating for accounting for changes in traffic volume </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92687861"/>
                  </a:ext>
                </a:extLst>
              </a:tr>
              <a:tr h="180976">
                <a:tc>
                  <a:txBody>
                    <a:bodyPr/>
                    <a:lstStyle/>
                    <a:p>
                      <a:pPr>
                        <a:lnSpc>
                          <a:spcPct val="107000"/>
                        </a:lnSpc>
                        <a:spcAft>
                          <a:spcPts val="800"/>
                        </a:spcAft>
                      </a:pPr>
                      <a:r>
                        <a:rPr lang="en-US" sz="1100" b="0">
                          <a:effectLst/>
                        </a:rPr>
                        <a:t>Rating for accounting for time trends and other changes </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80475422"/>
                  </a:ext>
                </a:extLst>
              </a:tr>
              <a:tr h="180976">
                <a:tc>
                  <a:txBody>
                    <a:bodyPr/>
                    <a:lstStyle/>
                    <a:p>
                      <a:pPr>
                        <a:lnSpc>
                          <a:spcPct val="107000"/>
                        </a:lnSpc>
                        <a:spcAft>
                          <a:spcPts val="800"/>
                        </a:spcAft>
                      </a:pPr>
                      <a:r>
                        <a:rPr lang="en-US" sz="1100" b="0">
                          <a:effectLst/>
                        </a:rPr>
                        <a:t>Rating for appropriate SPF functional form</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30980208"/>
                  </a:ext>
                </a:extLst>
              </a:tr>
              <a:tr h="180976">
                <a:tc>
                  <a:txBody>
                    <a:bodyPr/>
                    <a:lstStyle/>
                    <a:p>
                      <a:pPr>
                        <a:lnSpc>
                          <a:spcPct val="107000"/>
                        </a:lnSpc>
                        <a:spcAft>
                          <a:spcPts val="800"/>
                        </a:spcAft>
                      </a:pPr>
                      <a:r>
                        <a:rPr lang="en-US" sz="1100" b="1" u="sng">
                          <a:effectLst/>
                        </a:rPr>
                        <a:t>OVERALL RATING</a:t>
                      </a:r>
                      <a:endParaRPr lang="en-CA" sz="1400" b="1" u="sng">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1" u="sng">
                          <a:effectLst/>
                        </a:rPr>
                        <a:t>150</a:t>
                      </a:r>
                      <a:endParaRPr lang="en-CA" sz="1400" b="1" u="sng">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17183544"/>
                  </a:ext>
                </a:extLst>
              </a:tr>
              <a:tr h="180976">
                <a:tc>
                  <a:txBody>
                    <a:bodyPr/>
                    <a:lstStyle/>
                    <a:p>
                      <a:pPr>
                        <a:lnSpc>
                          <a:spcPct val="107000"/>
                        </a:lnSpc>
                        <a:spcAft>
                          <a:spcPts val="800"/>
                        </a:spcAft>
                      </a:pPr>
                      <a:r>
                        <a:rPr lang="en-US" sz="1100" b="1" u="sng">
                          <a:effectLst/>
                        </a:rPr>
                        <a:t>STAR RATING</a:t>
                      </a:r>
                      <a:endParaRPr lang="en-CA" sz="1400" b="1" u="sng">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1" u="sng">
                          <a:effectLst/>
                        </a:rPr>
                        <a:t>5 Star</a:t>
                      </a:r>
                      <a:endParaRPr lang="en-CA" sz="1400" b="1" u="sng">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31294200"/>
                  </a:ext>
                </a:extLst>
              </a:tr>
            </a:tbl>
          </a:graphicData>
        </a:graphic>
      </p:graphicFrame>
      <p:sp>
        <p:nvSpPr>
          <p:cNvPr id="7" name="Freeform: Shape 6">
            <a:extLst>
              <a:ext uri="{FF2B5EF4-FFF2-40B4-BE49-F238E27FC236}">
                <a16:creationId xmlns:a16="http://schemas.microsoft.com/office/drawing/2014/main" id="{01B6266F-468A-46AD-9620-8818DF2F0ADE}"/>
              </a:ext>
            </a:extLst>
          </p:cNvPr>
          <p:cNvSpPr/>
          <p:nvPr/>
        </p:nvSpPr>
        <p:spPr>
          <a:xfrm>
            <a:off x="0" y="76200"/>
            <a:ext cx="9144000" cy="5943600"/>
          </a:xfrm>
          <a:custGeom>
            <a:avLst/>
            <a:gdLst>
              <a:gd name="connsiteX0" fmla="*/ 342900 w 9144000"/>
              <a:gd name="connsiteY0" fmla="*/ 2885873 h 5943600"/>
              <a:gd name="connsiteX1" fmla="*/ 342900 w 9144000"/>
              <a:gd name="connsiteY1" fmla="*/ 5812293 h 5943600"/>
              <a:gd name="connsiteX2" fmla="*/ 8801100 w 9144000"/>
              <a:gd name="connsiteY2" fmla="*/ 5812293 h 5943600"/>
              <a:gd name="connsiteX3" fmla="*/ 8801100 w 9144000"/>
              <a:gd name="connsiteY3" fmla="*/ 2885873 h 5943600"/>
              <a:gd name="connsiteX4" fmla="*/ 0 w 9144000"/>
              <a:gd name="connsiteY4" fmla="*/ 0 h 5943600"/>
              <a:gd name="connsiteX5" fmla="*/ 9144000 w 9144000"/>
              <a:gd name="connsiteY5" fmla="*/ 0 h 5943600"/>
              <a:gd name="connsiteX6" fmla="*/ 9144000 w 9144000"/>
              <a:gd name="connsiteY6" fmla="*/ 5943600 h 5943600"/>
              <a:gd name="connsiteX7" fmla="*/ 0 w 9144000"/>
              <a:gd name="connsiteY7" fmla="*/ 594360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5943600">
                <a:moveTo>
                  <a:pt x="342900" y="2885873"/>
                </a:moveTo>
                <a:lnTo>
                  <a:pt x="342900" y="5812293"/>
                </a:lnTo>
                <a:lnTo>
                  <a:pt x="8801100" y="5812293"/>
                </a:lnTo>
                <a:lnTo>
                  <a:pt x="8801100" y="2885873"/>
                </a:lnTo>
                <a:close/>
                <a:moveTo>
                  <a:pt x="0" y="0"/>
                </a:moveTo>
                <a:lnTo>
                  <a:pt x="9144000" y="0"/>
                </a:lnTo>
                <a:lnTo>
                  <a:pt x="9144000" y="5943600"/>
                </a:lnTo>
                <a:lnTo>
                  <a:pt x="0" y="594360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Tree>
    <p:extLst>
      <p:ext uri="{BB962C8B-B14F-4D97-AF65-F5344CB8AC3E}">
        <p14:creationId xmlns:p14="http://schemas.microsoft.com/office/powerpoint/2010/main" val="7999655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3600" i="1"/>
              <a:t>CMF ID 460:</a:t>
            </a:r>
            <a:r>
              <a:rPr lang="en-US" sz="3600"/>
              <a:t> </a:t>
            </a:r>
            <a:r>
              <a:rPr lang="en-US" sz="3600" u="sng"/>
              <a:t>5 Star Rating</a:t>
            </a:r>
            <a:r>
              <a:rPr lang="en-US" sz="3600"/>
              <a:t> (Current) and </a:t>
            </a:r>
            <a:br>
              <a:rPr lang="en-US" sz="3600"/>
            </a:br>
            <a:r>
              <a:rPr lang="en-US" sz="3600" u="sng"/>
              <a:t>1 Star Rating</a:t>
            </a:r>
            <a:r>
              <a:rPr lang="en-US" sz="3600"/>
              <a:t> (17-72 Rating Scheme)</a:t>
            </a:r>
          </a:p>
        </p:txBody>
      </p:sp>
      <p:graphicFrame>
        <p:nvGraphicFramePr>
          <p:cNvPr id="5" name="Content Placeholder 4">
            <a:extLst>
              <a:ext uri="{FF2B5EF4-FFF2-40B4-BE49-F238E27FC236}">
                <a16:creationId xmlns:a16="http://schemas.microsoft.com/office/drawing/2014/main" id="{63C93971-CE0C-4440-9941-65A206988FEF}"/>
              </a:ext>
            </a:extLst>
          </p:cNvPr>
          <p:cNvGraphicFramePr>
            <a:graphicFrameLocks noGrp="1"/>
          </p:cNvGraphicFramePr>
          <p:nvPr>
            <p:ph idx="1"/>
          </p:nvPr>
        </p:nvGraphicFramePr>
        <p:xfrm>
          <a:off x="450715" y="1828800"/>
          <a:ext cx="8229600" cy="571500"/>
        </p:xfrm>
        <a:graphic>
          <a:graphicData uri="http://schemas.openxmlformats.org/drawingml/2006/table">
            <a:tbl>
              <a:tblPr firstRow="1" firstCol="1" bandRow="1">
                <a:tableStyleId>{5DA37D80-6434-44D0-A028-1B22A696006F}</a:tableStyleId>
              </a:tblPr>
              <a:tblGrid>
                <a:gridCol w="6894759">
                  <a:extLst>
                    <a:ext uri="{9D8B030D-6E8A-4147-A177-3AD203B41FA5}">
                      <a16:colId xmlns:a16="http://schemas.microsoft.com/office/drawing/2014/main" val="732618862"/>
                    </a:ext>
                  </a:extLst>
                </a:gridCol>
                <a:gridCol w="1334841">
                  <a:extLst>
                    <a:ext uri="{9D8B030D-6E8A-4147-A177-3AD203B41FA5}">
                      <a16:colId xmlns:a16="http://schemas.microsoft.com/office/drawing/2014/main" val="1362461795"/>
                    </a:ext>
                  </a:extLst>
                </a:gridCol>
              </a:tblGrid>
              <a:tr h="190500">
                <a:tc gridSpan="2">
                  <a:txBody>
                    <a:bodyPr/>
                    <a:lstStyle/>
                    <a:p>
                      <a:pPr algn="ctr">
                        <a:lnSpc>
                          <a:spcPct val="107000"/>
                        </a:lnSpc>
                        <a:spcAft>
                          <a:spcPts val="800"/>
                        </a:spcAft>
                      </a:pPr>
                      <a:r>
                        <a:rPr lang="en-US" sz="1100">
                          <a:solidFill>
                            <a:schemeClr val="bg1"/>
                          </a:solidFill>
                          <a:effectLst/>
                        </a:rPr>
                        <a:t>Current CMF Clearinghouse Rating Scheme</a:t>
                      </a:r>
                      <a:endParaRPr lang="en-C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75000"/>
                      </a:schemeClr>
                    </a:solidFill>
                  </a:tcPr>
                </a:tc>
                <a:tc hMerge="1">
                  <a:txBody>
                    <a:bodyPr/>
                    <a:lstStyle/>
                    <a:p>
                      <a:endParaRPr lang="en-CA"/>
                    </a:p>
                  </a:txBody>
                  <a:tcPr/>
                </a:tc>
                <a:extLst>
                  <a:ext uri="{0D108BD9-81ED-4DB2-BD59-A6C34878D82A}">
                    <a16:rowId xmlns:a16="http://schemas.microsoft.com/office/drawing/2014/main" val="1225361262"/>
                  </a:ext>
                </a:extLst>
              </a:tr>
              <a:tr h="190500">
                <a:tc gridSpan="2">
                  <a:txBody>
                    <a:bodyPr/>
                    <a:lstStyle/>
                    <a:p>
                      <a:pPr algn="ctr">
                        <a:lnSpc>
                          <a:spcPct val="107000"/>
                        </a:lnSpc>
                        <a:spcAft>
                          <a:spcPts val="800"/>
                        </a:spcAft>
                      </a:pPr>
                      <a:r>
                        <a:rPr lang="en-US" sz="1100" b="0">
                          <a:effectLst/>
                        </a:rPr>
                        <a:t>Rating Based on Adjusted Standard Error</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CA"/>
                    </a:p>
                  </a:txBody>
                  <a:tcPr/>
                </a:tc>
                <a:extLst>
                  <a:ext uri="{0D108BD9-81ED-4DB2-BD59-A6C34878D82A}">
                    <a16:rowId xmlns:a16="http://schemas.microsoft.com/office/drawing/2014/main" val="3055618963"/>
                  </a:ext>
                </a:extLst>
              </a:tr>
              <a:tr h="190500">
                <a:tc>
                  <a:txBody>
                    <a:bodyPr/>
                    <a:lstStyle/>
                    <a:p>
                      <a:pPr>
                        <a:lnSpc>
                          <a:spcPct val="107000"/>
                        </a:lnSpc>
                        <a:spcAft>
                          <a:spcPts val="800"/>
                        </a:spcAft>
                      </a:pPr>
                      <a:r>
                        <a:rPr lang="en-US" sz="1100" b="1" u="sng">
                          <a:effectLst/>
                        </a:rPr>
                        <a:t>STAR RATING</a:t>
                      </a:r>
                      <a:endParaRPr lang="en-CA" sz="1400" b="1" u="sng">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1" u="sng">
                          <a:effectLst/>
                        </a:rPr>
                        <a:t>5 Star</a:t>
                      </a:r>
                      <a:endParaRPr lang="en-CA" sz="1400" b="1" u="sng">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20315531"/>
                  </a:ext>
                </a:extLst>
              </a:tr>
            </a:tbl>
          </a:graphicData>
        </a:graphic>
      </p:graphicFrame>
      <p:graphicFrame>
        <p:nvGraphicFramePr>
          <p:cNvPr id="6" name="Table 5">
            <a:extLst>
              <a:ext uri="{FF2B5EF4-FFF2-40B4-BE49-F238E27FC236}">
                <a16:creationId xmlns:a16="http://schemas.microsoft.com/office/drawing/2014/main" id="{A6A51255-C05E-471C-B3B7-787842B74C71}"/>
              </a:ext>
            </a:extLst>
          </p:cNvPr>
          <p:cNvGraphicFramePr>
            <a:graphicFrameLocks noGrp="1"/>
          </p:cNvGraphicFramePr>
          <p:nvPr/>
        </p:nvGraphicFramePr>
        <p:xfrm>
          <a:off x="450715" y="2434996"/>
          <a:ext cx="8229600" cy="2476500"/>
        </p:xfrm>
        <a:graphic>
          <a:graphicData uri="http://schemas.openxmlformats.org/drawingml/2006/table">
            <a:tbl>
              <a:tblPr firstRow="1" firstCol="1" bandRow="1">
                <a:tableStyleId>{5DA37D80-6434-44D0-A028-1B22A696006F}</a:tableStyleId>
              </a:tblPr>
              <a:tblGrid>
                <a:gridCol w="6894759">
                  <a:extLst>
                    <a:ext uri="{9D8B030D-6E8A-4147-A177-3AD203B41FA5}">
                      <a16:colId xmlns:a16="http://schemas.microsoft.com/office/drawing/2014/main" val="558539346"/>
                    </a:ext>
                  </a:extLst>
                </a:gridCol>
                <a:gridCol w="1334841">
                  <a:extLst>
                    <a:ext uri="{9D8B030D-6E8A-4147-A177-3AD203B41FA5}">
                      <a16:colId xmlns:a16="http://schemas.microsoft.com/office/drawing/2014/main" val="1546633455"/>
                    </a:ext>
                  </a:extLst>
                </a:gridCol>
              </a:tblGrid>
              <a:tr h="190500">
                <a:tc gridSpan="2">
                  <a:txBody>
                    <a:bodyPr/>
                    <a:lstStyle/>
                    <a:p>
                      <a:pPr algn="ctr">
                        <a:lnSpc>
                          <a:spcPct val="107000"/>
                        </a:lnSpc>
                        <a:spcAft>
                          <a:spcPts val="800"/>
                        </a:spcAft>
                      </a:pPr>
                      <a:r>
                        <a:rPr lang="en-US" sz="1100">
                          <a:solidFill>
                            <a:schemeClr val="bg1"/>
                          </a:solidFill>
                          <a:effectLst/>
                        </a:rPr>
                        <a:t>NCHRP 17-72 Rating Scheme</a:t>
                      </a:r>
                      <a:endParaRPr lang="en-C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2060"/>
                    </a:solidFill>
                  </a:tcPr>
                </a:tc>
                <a:tc hMerge="1">
                  <a:txBody>
                    <a:bodyPr/>
                    <a:lstStyle/>
                    <a:p>
                      <a:endParaRPr lang="en-CA"/>
                    </a:p>
                  </a:txBody>
                  <a:tcPr/>
                </a:tc>
                <a:extLst>
                  <a:ext uri="{0D108BD9-81ED-4DB2-BD59-A6C34878D82A}">
                    <a16:rowId xmlns:a16="http://schemas.microsoft.com/office/drawing/2014/main" val="4090371808"/>
                  </a:ext>
                </a:extLst>
              </a:tr>
              <a:tr h="190500">
                <a:tc>
                  <a:txBody>
                    <a:bodyPr/>
                    <a:lstStyle/>
                    <a:p>
                      <a:pPr>
                        <a:lnSpc>
                          <a:spcPct val="107000"/>
                        </a:lnSpc>
                        <a:spcAft>
                          <a:spcPts val="800"/>
                        </a:spcAft>
                      </a:pPr>
                      <a:r>
                        <a:rPr lang="en-US" sz="1100" b="0" i="1">
                          <a:solidFill>
                            <a:srgbClr val="FF0000"/>
                          </a:solidFill>
                          <a:effectLst/>
                        </a:rPr>
                        <a:t>Rating for number of miles/sites of reference/comparison group</a:t>
                      </a:r>
                      <a:endParaRPr lang="en-CA" sz="1400" b="0" i="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i="1">
                          <a:solidFill>
                            <a:srgbClr val="FF0000"/>
                          </a:solidFill>
                          <a:effectLst/>
                        </a:rPr>
                        <a:t>0</a:t>
                      </a:r>
                      <a:endParaRPr lang="en-CA" sz="1400" b="0" i="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96496622"/>
                  </a:ext>
                </a:extLst>
              </a:tr>
              <a:tr h="190500">
                <a:tc>
                  <a:txBody>
                    <a:bodyPr/>
                    <a:lstStyle/>
                    <a:p>
                      <a:pPr>
                        <a:lnSpc>
                          <a:spcPct val="107000"/>
                        </a:lnSpc>
                        <a:spcAft>
                          <a:spcPts val="800"/>
                        </a:spcAft>
                      </a:pPr>
                      <a:r>
                        <a:rPr lang="en-US" sz="1100" b="0" i="1">
                          <a:solidFill>
                            <a:srgbClr val="FF0000"/>
                          </a:solidFill>
                          <a:effectLst/>
                        </a:rPr>
                        <a:t>Rating for number of crashes for all sites combined</a:t>
                      </a:r>
                      <a:endParaRPr lang="en-CA" sz="1400" b="0" i="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i="1">
                          <a:solidFill>
                            <a:srgbClr val="FF0000"/>
                          </a:solidFill>
                          <a:effectLst/>
                        </a:rPr>
                        <a:t>0</a:t>
                      </a:r>
                      <a:endParaRPr lang="en-CA" sz="1400" b="0" i="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673017836"/>
                  </a:ext>
                </a:extLst>
              </a:tr>
              <a:tr h="190500">
                <a:tc>
                  <a:txBody>
                    <a:bodyPr/>
                    <a:lstStyle/>
                    <a:p>
                      <a:pPr>
                        <a:lnSpc>
                          <a:spcPct val="107000"/>
                        </a:lnSpc>
                        <a:spcAft>
                          <a:spcPts val="800"/>
                        </a:spcAft>
                      </a:pPr>
                      <a:r>
                        <a:rPr lang="en-US" sz="1100" b="0" i="1">
                          <a:solidFill>
                            <a:srgbClr val="FF0000"/>
                          </a:solidFill>
                          <a:effectLst/>
                        </a:rPr>
                        <a:t>Rating for at least two years with actual/estimated traffic volume counts in the study period</a:t>
                      </a:r>
                      <a:endParaRPr lang="en-CA" sz="1400" b="0" i="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i="1">
                          <a:solidFill>
                            <a:srgbClr val="FF0000"/>
                          </a:solidFill>
                          <a:effectLst/>
                        </a:rPr>
                        <a:t>0</a:t>
                      </a:r>
                      <a:endParaRPr lang="en-CA" sz="1400" b="0" i="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173710658"/>
                  </a:ext>
                </a:extLst>
              </a:tr>
              <a:tr h="190500">
                <a:tc>
                  <a:txBody>
                    <a:bodyPr/>
                    <a:lstStyle/>
                    <a:p>
                      <a:pPr>
                        <a:lnSpc>
                          <a:spcPct val="107000"/>
                        </a:lnSpc>
                        <a:spcAft>
                          <a:spcPts val="800"/>
                        </a:spcAft>
                      </a:pPr>
                      <a:r>
                        <a:rPr lang="en-US" sz="1100" b="0">
                          <a:effectLst/>
                        </a:rPr>
                        <a:t>Rating for similarity of sites with and without the treatment (selection bias)</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7043188"/>
                  </a:ext>
                </a:extLst>
              </a:tr>
              <a:tr h="190500">
                <a:tc>
                  <a:txBody>
                    <a:bodyPr/>
                    <a:lstStyle/>
                    <a:p>
                      <a:pPr>
                        <a:lnSpc>
                          <a:spcPct val="107000"/>
                        </a:lnSpc>
                        <a:spcAft>
                          <a:spcPts val="800"/>
                        </a:spcAft>
                      </a:pPr>
                      <a:r>
                        <a:rPr lang="en-US" sz="1100" b="0" i="1">
                          <a:solidFill>
                            <a:srgbClr val="FF0000"/>
                          </a:solidFill>
                          <a:effectLst/>
                        </a:rPr>
                        <a:t>Rating for appropriate model form</a:t>
                      </a:r>
                      <a:endParaRPr lang="en-CA" sz="1400" b="0" i="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i="1">
                          <a:solidFill>
                            <a:srgbClr val="FF0000"/>
                          </a:solidFill>
                          <a:effectLst/>
                        </a:rPr>
                        <a:t>0</a:t>
                      </a:r>
                      <a:endParaRPr lang="en-CA" sz="1400" b="0" i="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94806336"/>
                  </a:ext>
                </a:extLst>
              </a:tr>
              <a:tr h="190500">
                <a:tc>
                  <a:txBody>
                    <a:bodyPr/>
                    <a:lstStyle/>
                    <a:p>
                      <a:pPr>
                        <a:lnSpc>
                          <a:spcPct val="107000"/>
                        </a:lnSpc>
                        <a:spcAft>
                          <a:spcPts val="800"/>
                        </a:spcAft>
                      </a:pPr>
                      <a:r>
                        <a:rPr lang="en-US" sz="1100" b="0" i="1">
                          <a:solidFill>
                            <a:srgbClr val="FF0000"/>
                          </a:solidFill>
                          <a:effectLst/>
                        </a:rPr>
                        <a:t>Rating for appropriate functional form</a:t>
                      </a:r>
                      <a:endParaRPr lang="en-CA" sz="1400" b="0" i="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i="1">
                          <a:solidFill>
                            <a:srgbClr val="FF0000"/>
                          </a:solidFill>
                          <a:effectLst/>
                        </a:rPr>
                        <a:t>0</a:t>
                      </a:r>
                      <a:endParaRPr lang="en-CA" sz="1400" b="0" i="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047223573"/>
                  </a:ext>
                </a:extLst>
              </a:tr>
              <a:tr h="190500">
                <a:tc>
                  <a:txBody>
                    <a:bodyPr/>
                    <a:lstStyle/>
                    <a:p>
                      <a:pPr>
                        <a:lnSpc>
                          <a:spcPct val="107000"/>
                        </a:lnSpc>
                        <a:spcAft>
                          <a:spcPts val="800"/>
                        </a:spcAft>
                      </a:pPr>
                      <a:r>
                        <a:rPr lang="en-US" sz="1100" b="0" i="1">
                          <a:solidFill>
                            <a:srgbClr val="FF0000"/>
                          </a:solidFill>
                          <a:effectLst/>
                        </a:rPr>
                        <a:t>Rating for appropriate consideration of omitted variable bias</a:t>
                      </a:r>
                      <a:endParaRPr lang="en-CA" sz="1400" b="0" i="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i="1">
                          <a:solidFill>
                            <a:srgbClr val="FF0000"/>
                          </a:solidFill>
                          <a:effectLst/>
                        </a:rPr>
                        <a:t>0</a:t>
                      </a:r>
                      <a:endParaRPr lang="en-CA" sz="1400" b="0" i="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23977114"/>
                  </a:ext>
                </a:extLst>
              </a:tr>
              <a:tr h="190500">
                <a:tc>
                  <a:txBody>
                    <a:bodyPr/>
                    <a:lstStyle/>
                    <a:p>
                      <a:pPr>
                        <a:lnSpc>
                          <a:spcPct val="107000"/>
                        </a:lnSpc>
                        <a:spcAft>
                          <a:spcPts val="800"/>
                        </a:spcAft>
                      </a:pPr>
                      <a:r>
                        <a:rPr lang="en-US" sz="1100" b="0" i="1">
                          <a:solidFill>
                            <a:srgbClr val="FF0000"/>
                          </a:solidFill>
                          <a:effectLst/>
                        </a:rPr>
                        <a:t>Rating for appropriate consideration of correlation between independent variables</a:t>
                      </a:r>
                      <a:endParaRPr lang="en-CA" sz="1400" b="0" i="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i="1">
                          <a:solidFill>
                            <a:srgbClr val="FF0000"/>
                          </a:solidFill>
                          <a:effectLst/>
                        </a:rPr>
                        <a:t>0</a:t>
                      </a:r>
                      <a:endParaRPr lang="en-CA" sz="1400" b="0" i="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221385107"/>
                  </a:ext>
                </a:extLst>
              </a:tr>
              <a:tr h="190500">
                <a:tc>
                  <a:txBody>
                    <a:bodyPr/>
                    <a:lstStyle/>
                    <a:p>
                      <a:pPr>
                        <a:lnSpc>
                          <a:spcPct val="107000"/>
                        </a:lnSpc>
                        <a:spcAft>
                          <a:spcPts val="800"/>
                        </a:spcAft>
                      </a:pPr>
                      <a:r>
                        <a:rPr lang="en-US" sz="1100" b="0" i="1">
                          <a:solidFill>
                            <a:srgbClr val="FF0000"/>
                          </a:solidFill>
                          <a:effectLst/>
                        </a:rPr>
                        <a:t>Rating for appropriate consideration of spatial and temporal correlation</a:t>
                      </a:r>
                      <a:endParaRPr lang="en-CA" sz="1400" b="0" i="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i="1">
                          <a:solidFill>
                            <a:srgbClr val="FF0000"/>
                          </a:solidFill>
                          <a:effectLst/>
                        </a:rPr>
                        <a:t>0</a:t>
                      </a:r>
                      <a:endParaRPr lang="en-CA" sz="1400" b="0" i="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470475726"/>
                  </a:ext>
                </a:extLst>
              </a:tr>
              <a:tr h="190500">
                <a:tc>
                  <a:txBody>
                    <a:bodyPr/>
                    <a:lstStyle/>
                    <a:p>
                      <a:pPr>
                        <a:lnSpc>
                          <a:spcPct val="107000"/>
                        </a:lnSpc>
                        <a:spcAft>
                          <a:spcPts val="800"/>
                        </a:spcAft>
                      </a:pPr>
                      <a:r>
                        <a:rPr lang="en-US" sz="1100" b="0">
                          <a:effectLst/>
                        </a:rPr>
                        <a:t>Rating for CMF significance level</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20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314285972"/>
                  </a:ext>
                </a:extLst>
              </a:tr>
              <a:tr h="190500">
                <a:tc>
                  <a:txBody>
                    <a:bodyPr/>
                    <a:lstStyle/>
                    <a:p>
                      <a:pPr>
                        <a:lnSpc>
                          <a:spcPct val="107000"/>
                        </a:lnSpc>
                        <a:spcAft>
                          <a:spcPts val="800"/>
                        </a:spcAft>
                      </a:pPr>
                      <a:r>
                        <a:rPr lang="en-US" sz="1100" u="sng">
                          <a:effectLst/>
                        </a:rPr>
                        <a:t>OVERALL RATING</a:t>
                      </a:r>
                      <a:endParaRPr lang="en-CA" sz="1400" u="sng">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1" u="sng">
                          <a:effectLst/>
                        </a:rPr>
                        <a:t>30</a:t>
                      </a:r>
                      <a:endParaRPr lang="en-CA" sz="1400" b="1" u="sng">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978448512"/>
                  </a:ext>
                </a:extLst>
              </a:tr>
              <a:tr h="190500">
                <a:tc>
                  <a:txBody>
                    <a:bodyPr/>
                    <a:lstStyle/>
                    <a:p>
                      <a:pPr>
                        <a:lnSpc>
                          <a:spcPct val="107000"/>
                        </a:lnSpc>
                        <a:spcAft>
                          <a:spcPts val="800"/>
                        </a:spcAft>
                      </a:pPr>
                      <a:r>
                        <a:rPr lang="en-US" sz="1100" u="sng">
                          <a:effectLst/>
                        </a:rPr>
                        <a:t>STAR RATING</a:t>
                      </a:r>
                      <a:endParaRPr lang="en-CA" sz="1400" u="sng">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1" u="sng">
                          <a:effectLst/>
                        </a:rPr>
                        <a:t>1 Star</a:t>
                      </a:r>
                      <a:endParaRPr lang="en-CA" sz="1400" b="1" u="sng">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442350560"/>
                  </a:ext>
                </a:extLst>
              </a:tr>
            </a:tbl>
          </a:graphicData>
        </a:graphic>
      </p:graphicFrame>
    </p:spTree>
    <p:extLst>
      <p:ext uri="{BB962C8B-B14F-4D97-AF65-F5344CB8AC3E}">
        <p14:creationId xmlns:p14="http://schemas.microsoft.com/office/powerpoint/2010/main" val="40509235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3600" i="1"/>
              <a:t>CMF ID 460:</a:t>
            </a:r>
            <a:r>
              <a:rPr lang="en-US" sz="3600"/>
              <a:t> </a:t>
            </a:r>
            <a:r>
              <a:rPr lang="en-US" sz="3600" u="sng"/>
              <a:t>5 Star Rating</a:t>
            </a:r>
            <a:r>
              <a:rPr lang="en-US" sz="3600"/>
              <a:t> (Current) and </a:t>
            </a:r>
            <a:br>
              <a:rPr lang="en-US" sz="3600"/>
            </a:br>
            <a:r>
              <a:rPr lang="en-US" sz="3600" u="sng"/>
              <a:t>1 Star Rating</a:t>
            </a:r>
            <a:r>
              <a:rPr lang="en-US" sz="3600"/>
              <a:t> (17-72 Rating Scheme)</a:t>
            </a:r>
          </a:p>
        </p:txBody>
      </p:sp>
      <p:graphicFrame>
        <p:nvGraphicFramePr>
          <p:cNvPr id="5" name="Content Placeholder 4">
            <a:extLst>
              <a:ext uri="{FF2B5EF4-FFF2-40B4-BE49-F238E27FC236}">
                <a16:creationId xmlns:a16="http://schemas.microsoft.com/office/drawing/2014/main" id="{63C93971-CE0C-4440-9941-65A206988FEF}"/>
              </a:ext>
            </a:extLst>
          </p:cNvPr>
          <p:cNvGraphicFramePr>
            <a:graphicFrameLocks noGrp="1"/>
          </p:cNvGraphicFramePr>
          <p:nvPr>
            <p:ph idx="1"/>
          </p:nvPr>
        </p:nvGraphicFramePr>
        <p:xfrm>
          <a:off x="450715" y="1828800"/>
          <a:ext cx="8229600" cy="571500"/>
        </p:xfrm>
        <a:graphic>
          <a:graphicData uri="http://schemas.openxmlformats.org/drawingml/2006/table">
            <a:tbl>
              <a:tblPr firstRow="1" firstCol="1" bandRow="1">
                <a:tableStyleId>{5DA37D80-6434-44D0-A028-1B22A696006F}</a:tableStyleId>
              </a:tblPr>
              <a:tblGrid>
                <a:gridCol w="6894759">
                  <a:extLst>
                    <a:ext uri="{9D8B030D-6E8A-4147-A177-3AD203B41FA5}">
                      <a16:colId xmlns:a16="http://schemas.microsoft.com/office/drawing/2014/main" val="732618862"/>
                    </a:ext>
                  </a:extLst>
                </a:gridCol>
                <a:gridCol w="1334841">
                  <a:extLst>
                    <a:ext uri="{9D8B030D-6E8A-4147-A177-3AD203B41FA5}">
                      <a16:colId xmlns:a16="http://schemas.microsoft.com/office/drawing/2014/main" val="1362461795"/>
                    </a:ext>
                  </a:extLst>
                </a:gridCol>
              </a:tblGrid>
              <a:tr h="190500">
                <a:tc gridSpan="2">
                  <a:txBody>
                    <a:bodyPr/>
                    <a:lstStyle/>
                    <a:p>
                      <a:pPr algn="ctr">
                        <a:lnSpc>
                          <a:spcPct val="107000"/>
                        </a:lnSpc>
                        <a:spcAft>
                          <a:spcPts val="800"/>
                        </a:spcAft>
                      </a:pPr>
                      <a:r>
                        <a:rPr lang="en-US" sz="1100">
                          <a:solidFill>
                            <a:schemeClr val="bg1"/>
                          </a:solidFill>
                          <a:effectLst/>
                        </a:rPr>
                        <a:t>Current CMF Clearinghouse Rating Scheme</a:t>
                      </a:r>
                      <a:endParaRPr lang="en-C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75000"/>
                      </a:schemeClr>
                    </a:solidFill>
                  </a:tcPr>
                </a:tc>
                <a:tc hMerge="1">
                  <a:txBody>
                    <a:bodyPr/>
                    <a:lstStyle/>
                    <a:p>
                      <a:endParaRPr lang="en-CA"/>
                    </a:p>
                  </a:txBody>
                  <a:tcPr/>
                </a:tc>
                <a:extLst>
                  <a:ext uri="{0D108BD9-81ED-4DB2-BD59-A6C34878D82A}">
                    <a16:rowId xmlns:a16="http://schemas.microsoft.com/office/drawing/2014/main" val="1225361262"/>
                  </a:ext>
                </a:extLst>
              </a:tr>
              <a:tr h="190500">
                <a:tc gridSpan="2">
                  <a:txBody>
                    <a:bodyPr/>
                    <a:lstStyle/>
                    <a:p>
                      <a:pPr algn="ctr">
                        <a:lnSpc>
                          <a:spcPct val="107000"/>
                        </a:lnSpc>
                        <a:spcAft>
                          <a:spcPts val="800"/>
                        </a:spcAft>
                      </a:pPr>
                      <a:r>
                        <a:rPr lang="en-US" sz="1100" b="0">
                          <a:effectLst/>
                        </a:rPr>
                        <a:t>Rating Based on Adjusted Standard Error</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CA"/>
                    </a:p>
                  </a:txBody>
                  <a:tcPr/>
                </a:tc>
                <a:extLst>
                  <a:ext uri="{0D108BD9-81ED-4DB2-BD59-A6C34878D82A}">
                    <a16:rowId xmlns:a16="http://schemas.microsoft.com/office/drawing/2014/main" val="3055618963"/>
                  </a:ext>
                </a:extLst>
              </a:tr>
              <a:tr h="190500">
                <a:tc>
                  <a:txBody>
                    <a:bodyPr/>
                    <a:lstStyle/>
                    <a:p>
                      <a:pPr>
                        <a:lnSpc>
                          <a:spcPct val="107000"/>
                        </a:lnSpc>
                        <a:spcAft>
                          <a:spcPts val="800"/>
                        </a:spcAft>
                      </a:pPr>
                      <a:r>
                        <a:rPr lang="en-US" sz="1100" b="1" u="sng">
                          <a:effectLst/>
                        </a:rPr>
                        <a:t>STAR RATING</a:t>
                      </a:r>
                      <a:endParaRPr lang="en-CA" sz="1400" b="1" u="sng">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1" u="sng">
                          <a:effectLst/>
                        </a:rPr>
                        <a:t>5 Star</a:t>
                      </a:r>
                      <a:endParaRPr lang="en-CA" sz="1400" b="1" u="sng">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20315531"/>
                  </a:ext>
                </a:extLst>
              </a:tr>
            </a:tbl>
          </a:graphicData>
        </a:graphic>
      </p:graphicFrame>
      <p:graphicFrame>
        <p:nvGraphicFramePr>
          <p:cNvPr id="6" name="Table 5">
            <a:extLst>
              <a:ext uri="{FF2B5EF4-FFF2-40B4-BE49-F238E27FC236}">
                <a16:creationId xmlns:a16="http://schemas.microsoft.com/office/drawing/2014/main" id="{A6A51255-C05E-471C-B3B7-787842B74C71}"/>
              </a:ext>
            </a:extLst>
          </p:cNvPr>
          <p:cNvGraphicFramePr>
            <a:graphicFrameLocks noGrp="1"/>
          </p:cNvGraphicFramePr>
          <p:nvPr/>
        </p:nvGraphicFramePr>
        <p:xfrm>
          <a:off x="450715" y="2434996"/>
          <a:ext cx="8229600" cy="2476500"/>
        </p:xfrm>
        <a:graphic>
          <a:graphicData uri="http://schemas.openxmlformats.org/drawingml/2006/table">
            <a:tbl>
              <a:tblPr firstRow="1" firstCol="1" bandRow="1">
                <a:tableStyleId>{5DA37D80-6434-44D0-A028-1B22A696006F}</a:tableStyleId>
              </a:tblPr>
              <a:tblGrid>
                <a:gridCol w="6894759">
                  <a:extLst>
                    <a:ext uri="{9D8B030D-6E8A-4147-A177-3AD203B41FA5}">
                      <a16:colId xmlns:a16="http://schemas.microsoft.com/office/drawing/2014/main" val="558539346"/>
                    </a:ext>
                  </a:extLst>
                </a:gridCol>
                <a:gridCol w="1334841">
                  <a:extLst>
                    <a:ext uri="{9D8B030D-6E8A-4147-A177-3AD203B41FA5}">
                      <a16:colId xmlns:a16="http://schemas.microsoft.com/office/drawing/2014/main" val="1546633455"/>
                    </a:ext>
                  </a:extLst>
                </a:gridCol>
              </a:tblGrid>
              <a:tr h="190500">
                <a:tc gridSpan="2">
                  <a:txBody>
                    <a:bodyPr/>
                    <a:lstStyle/>
                    <a:p>
                      <a:pPr algn="ctr">
                        <a:lnSpc>
                          <a:spcPct val="107000"/>
                        </a:lnSpc>
                        <a:spcAft>
                          <a:spcPts val="800"/>
                        </a:spcAft>
                      </a:pPr>
                      <a:r>
                        <a:rPr lang="en-US" sz="1100">
                          <a:solidFill>
                            <a:schemeClr val="bg1"/>
                          </a:solidFill>
                          <a:effectLst/>
                        </a:rPr>
                        <a:t>NCHRP 17-72 Rating Scheme</a:t>
                      </a:r>
                      <a:endParaRPr lang="en-C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2060"/>
                    </a:solidFill>
                  </a:tcPr>
                </a:tc>
                <a:tc hMerge="1">
                  <a:txBody>
                    <a:bodyPr/>
                    <a:lstStyle/>
                    <a:p>
                      <a:endParaRPr lang="en-CA"/>
                    </a:p>
                  </a:txBody>
                  <a:tcPr/>
                </a:tc>
                <a:extLst>
                  <a:ext uri="{0D108BD9-81ED-4DB2-BD59-A6C34878D82A}">
                    <a16:rowId xmlns:a16="http://schemas.microsoft.com/office/drawing/2014/main" val="4090371808"/>
                  </a:ext>
                </a:extLst>
              </a:tr>
              <a:tr h="190500">
                <a:tc>
                  <a:txBody>
                    <a:bodyPr/>
                    <a:lstStyle/>
                    <a:p>
                      <a:pPr>
                        <a:lnSpc>
                          <a:spcPct val="107000"/>
                        </a:lnSpc>
                        <a:spcAft>
                          <a:spcPts val="800"/>
                        </a:spcAft>
                      </a:pPr>
                      <a:r>
                        <a:rPr lang="en-US" sz="1100" b="0" i="1">
                          <a:solidFill>
                            <a:srgbClr val="FF0000"/>
                          </a:solidFill>
                          <a:effectLst/>
                        </a:rPr>
                        <a:t>Rating for number of miles/sites of reference/comparison group</a:t>
                      </a:r>
                      <a:endParaRPr lang="en-CA" sz="1400" b="0" i="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i="1">
                          <a:solidFill>
                            <a:srgbClr val="FF0000"/>
                          </a:solidFill>
                          <a:effectLst/>
                        </a:rPr>
                        <a:t>0</a:t>
                      </a:r>
                      <a:endParaRPr lang="en-CA" sz="1400" b="0" i="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96496622"/>
                  </a:ext>
                </a:extLst>
              </a:tr>
              <a:tr h="190500">
                <a:tc>
                  <a:txBody>
                    <a:bodyPr/>
                    <a:lstStyle/>
                    <a:p>
                      <a:pPr>
                        <a:lnSpc>
                          <a:spcPct val="107000"/>
                        </a:lnSpc>
                        <a:spcAft>
                          <a:spcPts val="800"/>
                        </a:spcAft>
                      </a:pPr>
                      <a:r>
                        <a:rPr lang="en-US" sz="1100" b="0" i="1">
                          <a:solidFill>
                            <a:srgbClr val="FF0000"/>
                          </a:solidFill>
                          <a:effectLst/>
                        </a:rPr>
                        <a:t>Rating for number of crashes for all sites combined</a:t>
                      </a:r>
                      <a:endParaRPr lang="en-CA" sz="1400" b="0" i="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i="1">
                          <a:solidFill>
                            <a:srgbClr val="FF0000"/>
                          </a:solidFill>
                          <a:effectLst/>
                        </a:rPr>
                        <a:t>0</a:t>
                      </a:r>
                      <a:endParaRPr lang="en-CA" sz="1400" b="0" i="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673017836"/>
                  </a:ext>
                </a:extLst>
              </a:tr>
              <a:tr h="190500">
                <a:tc>
                  <a:txBody>
                    <a:bodyPr/>
                    <a:lstStyle/>
                    <a:p>
                      <a:pPr>
                        <a:lnSpc>
                          <a:spcPct val="107000"/>
                        </a:lnSpc>
                        <a:spcAft>
                          <a:spcPts val="800"/>
                        </a:spcAft>
                      </a:pPr>
                      <a:r>
                        <a:rPr lang="en-US" sz="1100" b="0" i="1">
                          <a:solidFill>
                            <a:srgbClr val="FF0000"/>
                          </a:solidFill>
                          <a:effectLst/>
                        </a:rPr>
                        <a:t>Rating for at least two years with actual/estimated traffic volume counts in the study period</a:t>
                      </a:r>
                      <a:endParaRPr lang="en-CA" sz="1400" b="0" i="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i="1">
                          <a:solidFill>
                            <a:srgbClr val="FF0000"/>
                          </a:solidFill>
                          <a:effectLst/>
                        </a:rPr>
                        <a:t>0</a:t>
                      </a:r>
                      <a:endParaRPr lang="en-CA" sz="1400" b="0" i="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173710658"/>
                  </a:ext>
                </a:extLst>
              </a:tr>
              <a:tr h="190500">
                <a:tc>
                  <a:txBody>
                    <a:bodyPr/>
                    <a:lstStyle/>
                    <a:p>
                      <a:pPr>
                        <a:lnSpc>
                          <a:spcPct val="107000"/>
                        </a:lnSpc>
                        <a:spcAft>
                          <a:spcPts val="800"/>
                        </a:spcAft>
                      </a:pPr>
                      <a:r>
                        <a:rPr lang="en-US" sz="1100" b="0">
                          <a:effectLst/>
                        </a:rPr>
                        <a:t>Rating for similarity of sites with and without the treatment (selection bias)</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7043188"/>
                  </a:ext>
                </a:extLst>
              </a:tr>
              <a:tr h="190500">
                <a:tc>
                  <a:txBody>
                    <a:bodyPr/>
                    <a:lstStyle/>
                    <a:p>
                      <a:pPr>
                        <a:lnSpc>
                          <a:spcPct val="107000"/>
                        </a:lnSpc>
                        <a:spcAft>
                          <a:spcPts val="800"/>
                        </a:spcAft>
                      </a:pPr>
                      <a:r>
                        <a:rPr lang="en-US" sz="1100" b="0" i="1">
                          <a:solidFill>
                            <a:srgbClr val="FF0000"/>
                          </a:solidFill>
                          <a:effectLst/>
                        </a:rPr>
                        <a:t>Rating for appropriate model form</a:t>
                      </a:r>
                      <a:endParaRPr lang="en-CA" sz="1400" b="0" i="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i="1">
                          <a:solidFill>
                            <a:srgbClr val="FF0000"/>
                          </a:solidFill>
                          <a:effectLst/>
                        </a:rPr>
                        <a:t>0</a:t>
                      </a:r>
                      <a:endParaRPr lang="en-CA" sz="1400" b="0" i="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94806336"/>
                  </a:ext>
                </a:extLst>
              </a:tr>
              <a:tr h="190500">
                <a:tc>
                  <a:txBody>
                    <a:bodyPr/>
                    <a:lstStyle/>
                    <a:p>
                      <a:pPr>
                        <a:lnSpc>
                          <a:spcPct val="107000"/>
                        </a:lnSpc>
                        <a:spcAft>
                          <a:spcPts val="800"/>
                        </a:spcAft>
                      </a:pPr>
                      <a:r>
                        <a:rPr lang="en-US" sz="1100" b="0" i="1">
                          <a:solidFill>
                            <a:srgbClr val="FF0000"/>
                          </a:solidFill>
                          <a:effectLst/>
                        </a:rPr>
                        <a:t>Rating for appropriate functional form</a:t>
                      </a:r>
                      <a:endParaRPr lang="en-CA" sz="1400" b="0" i="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i="1">
                          <a:solidFill>
                            <a:srgbClr val="FF0000"/>
                          </a:solidFill>
                          <a:effectLst/>
                        </a:rPr>
                        <a:t>0</a:t>
                      </a:r>
                      <a:endParaRPr lang="en-CA" sz="1400" b="0" i="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047223573"/>
                  </a:ext>
                </a:extLst>
              </a:tr>
              <a:tr h="190500">
                <a:tc>
                  <a:txBody>
                    <a:bodyPr/>
                    <a:lstStyle/>
                    <a:p>
                      <a:pPr>
                        <a:lnSpc>
                          <a:spcPct val="107000"/>
                        </a:lnSpc>
                        <a:spcAft>
                          <a:spcPts val="800"/>
                        </a:spcAft>
                      </a:pPr>
                      <a:r>
                        <a:rPr lang="en-US" sz="1100" b="0" i="1">
                          <a:solidFill>
                            <a:srgbClr val="FF0000"/>
                          </a:solidFill>
                          <a:effectLst/>
                        </a:rPr>
                        <a:t>Rating for appropriate consideration of omitted variable bias</a:t>
                      </a:r>
                      <a:endParaRPr lang="en-CA" sz="1400" b="0" i="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i="1">
                          <a:solidFill>
                            <a:srgbClr val="FF0000"/>
                          </a:solidFill>
                          <a:effectLst/>
                        </a:rPr>
                        <a:t>0</a:t>
                      </a:r>
                      <a:endParaRPr lang="en-CA" sz="1400" b="0" i="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23977114"/>
                  </a:ext>
                </a:extLst>
              </a:tr>
              <a:tr h="190500">
                <a:tc>
                  <a:txBody>
                    <a:bodyPr/>
                    <a:lstStyle/>
                    <a:p>
                      <a:pPr>
                        <a:lnSpc>
                          <a:spcPct val="107000"/>
                        </a:lnSpc>
                        <a:spcAft>
                          <a:spcPts val="800"/>
                        </a:spcAft>
                      </a:pPr>
                      <a:r>
                        <a:rPr lang="en-US" sz="1100" b="0" i="1">
                          <a:solidFill>
                            <a:srgbClr val="FF0000"/>
                          </a:solidFill>
                          <a:effectLst/>
                        </a:rPr>
                        <a:t>Rating for appropriate consideration of correlation between independent variables</a:t>
                      </a:r>
                      <a:endParaRPr lang="en-CA" sz="1400" b="0" i="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i="1">
                          <a:solidFill>
                            <a:srgbClr val="FF0000"/>
                          </a:solidFill>
                          <a:effectLst/>
                        </a:rPr>
                        <a:t>0</a:t>
                      </a:r>
                      <a:endParaRPr lang="en-CA" sz="1400" b="0" i="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221385107"/>
                  </a:ext>
                </a:extLst>
              </a:tr>
              <a:tr h="190500">
                <a:tc>
                  <a:txBody>
                    <a:bodyPr/>
                    <a:lstStyle/>
                    <a:p>
                      <a:pPr>
                        <a:lnSpc>
                          <a:spcPct val="107000"/>
                        </a:lnSpc>
                        <a:spcAft>
                          <a:spcPts val="800"/>
                        </a:spcAft>
                      </a:pPr>
                      <a:r>
                        <a:rPr lang="en-US" sz="1100" b="0" i="1">
                          <a:solidFill>
                            <a:srgbClr val="FF0000"/>
                          </a:solidFill>
                          <a:effectLst/>
                        </a:rPr>
                        <a:t>Rating for appropriate consideration of spatial and temporal correlation</a:t>
                      </a:r>
                      <a:endParaRPr lang="en-CA" sz="1400" b="0" i="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i="1">
                          <a:solidFill>
                            <a:srgbClr val="FF0000"/>
                          </a:solidFill>
                          <a:effectLst/>
                        </a:rPr>
                        <a:t>0</a:t>
                      </a:r>
                      <a:endParaRPr lang="en-CA" sz="1400" b="0" i="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470475726"/>
                  </a:ext>
                </a:extLst>
              </a:tr>
              <a:tr h="190500">
                <a:tc>
                  <a:txBody>
                    <a:bodyPr/>
                    <a:lstStyle/>
                    <a:p>
                      <a:pPr>
                        <a:lnSpc>
                          <a:spcPct val="107000"/>
                        </a:lnSpc>
                        <a:spcAft>
                          <a:spcPts val="800"/>
                        </a:spcAft>
                      </a:pPr>
                      <a:r>
                        <a:rPr lang="en-US" sz="1100" b="0">
                          <a:effectLst/>
                        </a:rPr>
                        <a:t>Rating for CMF significance level</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20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314285972"/>
                  </a:ext>
                </a:extLst>
              </a:tr>
              <a:tr h="190500">
                <a:tc>
                  <a:txBody>
                    <a:bodyPr/>
                    <a:lstStyle/>
                    <a:p>
                      <a:pPr>
                        <a:lnSpc>
                          <a:spcPct val="107000"/>
                        </a:lnSpc>
                        <a:spcAft>
                          <a:spcPts val="800"/>
                        </a:spcAft>
                      </a:pPr>
                      <a:r>
                        <a:rPr lang="en-US" sz="1100" u="sng">
                          <a:effectLst/>
                        </a:rPr>
                        <a:t>OVERALL RATING</a:t>
                      </a:r>
                      <a:endParaRPr lang="en-CA" sz="1400" u="sng">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1" u="sng">
                          <a:effectLst/>
                        </a:rPr>
                        <a:t>30</a:t>
                      </a:r>
                      <a:endParaRPr lang="en-CA" sz="1400" b="1" u="sng">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978448512"/>
                  </a:ext>
                </a:extLst>
              </a:tr>
              <a:tr h="190500">
                <a:tc>
                  <a:txBody>
                    <a:bodyPr/>
                    <a:lstStyle/>
                    <a:p>
                      <a:pPr>
                        <a:lnSpc>
                          <a:spcPct val="107000"/>
                        </a:lnSpc>
                        <a:spcAft>
                          <a:spcPts val="800"/>
                        </a:spcAft>
                      </a:pPr>
                      <a:r>
                        <a:rPr lang="en-US" sz="1100" u="sng">
                          <a:effectLst/>
                        </a:rPr>
                        <a:t>STAR RATING</a:t>
                      </a:r>
                      <a:endParaRPr lang="en-CA" sz="1400" u="sng">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1" u="sng">
                          <a:effectLst/>
                        </a:rPr>
                        <a:t>1 Star</a:t>
                      </a:r>
                      <a:endParaRPr lang="en-CA" sz="1400" b="1" u="sng">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442350560"/>
                  </a:ext>
                </a:extLst>
              </a:tr>
            </a:tbl>
          </a:graphicData>
        </a:graphic>
      </p:graphicFrame>
      <p:sp>
        <p:nvSpPr>
          <p:cNvPr id="7" name="Freeform: Shape 6">
            <a:extLst>
              <a:ext uri="{FF2B5EF4-FFF2-40B4-BE49-F238E27FC236}">
                <a16:creationId xmlns:a16="http://schemas.microsoft.com/office/drawing/2014/main" id="{2B88AF7D-4CA6-4A36-B30D-BFE17A97F94B}"/>
              </a:ext>
            </a:extLst>
          </p:cNvPr>
          <p:cNvSpPr/>
          <p:nvPr/>
        </p:nvSpPr>
        <p:spPr>
          <a:xfrm>
            <a:off x="0" y="76200"/>
            <a:ext cx="9144000" cy="5943600"/>
          </a:xfrm>
          <a:custGeom>
            <a:avLst/>
            <a:gdLst>
              <a:gd name="connsiteX0" fmla="*/ 450715 w 9144000"/>
              <a:gd name="connsiteY0" fmla="*/ 1752600 h 5943600"/>
              <a:gd name="connsiteX1" fmla="*/ 450715 w 9144000"/>
              <a:gd name="connsiteY1" fmla="*/ 2324100 h 5943600"/>
              <a:gd name="connsiteX2" fmla="*/ 8680315 w 9144000"/>
              <a:gd name="connsiteY2" fmla="*/ 2324100 h 5943600"/>
              <a:gd name="connsiteX3" fmla="*/ 8680315 w 9144000"/>
              <a:gd name="connsiteY3" fmla="*/ 1752600 h 5943600"/>
              <a:gd name="connsiteX4" fmla="*/ 0 w 9144000"/>
              <a:gd name="connsiteY4" fmla="*/ 0 h 5943600"/>
              <a:gd name="connsiteX5" fmla="*/ 9144000 w 9144000"/>
              <a:gd name="connsiteY5" fmla="*/ 0 h 5943600"/>
              <a:gd name="connsiteX6" fmla="*/ 9144000 w 9144000"/>
              <a:gd name="connsiteY6" fmla="*/ 5943600 h 5943600"/>
              <a:gd name="connsiteX7" fmla="*/ 0 w 9144000"/>
              <a:gd name="connsiteY7" fmla="*/ 594360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5943600">
                <a:moveTo>
                  <a:pt x="450715" y="1752600"/>
                </a:moveTo>
                <a:lnTo>
                  <a:pt x="450715" y="2324100"/>
                </a:lnTo>
                <a:lnTo>
                  <a:pt x="8680315" y="2324100"/>
                </a:lnTo>
                <a:lnTo>
                  <a:pt x="8680315" y="1752600"/>
                </a:lnTo>
                <a:close/>
                <a:moveTo>
                  <a:pt x="0" y="0"/>
                </a:moveTo>
                <a:lnTo>
                  <a:pt x="9144000" y="0"/>
                </a:lnTo>
                <a:lnTo>
                  <a:pt x="9144000" y="5943600"/>
                </a:lnTo>
                <a:lnTo>
                  <a:pt x="0" y="594360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Tree>
    <p:extLst>
      <p:ext uri="{BB962C8B-B14F-4D97-AF65-F5344CB8AC3E}">
        <p14:creationId xmlns:p14="http://schemas.microsoft.com/office/powerpoint/2010/main" val="2134879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3600" i="1"/>
              <a:t>CMF ID 460:</a:t>
            </a:r>
            <a:r>
              <a:rPr lang="en-US" sz="3600"/>
              <a:t> </a:t>
            </a:r>
            <a:r>
              <a:rPr lang="en-US" sz="3600" u="sng"/>
              <a:t>5 Star Rating</a:t>
            </a:r>
            <a:r>
              <a:rPr lang="en-US" sz="3600"/>
              <a:t> (Current) and </a:t>
            </a:r>
            <a:br>
              <a:rPr lang="en-US" sz="3600"/>
            </a:br>
            <a:r>
              <a:rPr lang="en-US" sz="3600" u="sng"/>
              <a:t>1 Star Rating</a:t>
            </a:r>
            <a:r>
              <a:rPr lang="en-US" sz="3600"/>
              <a:t> (17-72 Rating Scheme)</a:t>
            </a:r>
          </a:p>
        </p:txBody>
      </p:sp>
      <p:graphicFrame>
        <p:nvGraphicFramePr>
          <p:cNvPr id="5" name="Content Placeholder 4">
            <a:extLst>
              <a:ext uri="{FF2B5EF4-FFF2-40B4-BE49-F238E27FC236}">
                <a16:creationId xmlns:a16="http://schemas.microsoft.com/office/drawing/2014/main" id="{63C93971-CE0C-4440-9941-65A206988FEF}"/>
              </a:ext>
            </a:extLst>
          </p:cNvPr>
          <p:cNvGraphicFramePr>
            <a:graphicFrameLocks noGrp="1"/>
          </p:cNvGraphicFramePr>
          <p:nvPr>
            <p:ph idx="1"/>
          </p:nvPr>
        </p:nvGraphicFramePr>
        <p:xfrm>
          <a:off x="450715" y="1828800"/>
          <a:ext cx="8229600" cy="571500"/>
        </p:xfrm>
        <a:graphic>
          <a:graphicData uri="http://schemas.openxmlformats.org/drawingml/2006/table">
            <a:tbl>
              <a:tblPr firstRow="1" firstCol="1" bandRow="1">
                <a:tableStyleId>{5DA37D80-6434-44D0-A028-1B22A696006F}</a:tableStyleId>
              </a:tblPr>
              <a:tblGrid>
                <a:gridCol w="6894759">
                  <a:extLst>
                    <a:ext uri="{9D8B030D-6E8A-4147-A177-3AD203B41FA5}">
                      <a16:colId xmlns:a16="http://schemas.microsoft.com/office/drawing/2014/main" val="732618862"/>
                    </a:ext>
                  </a:extLst>
                </a:gridCol>
                <a:gridCol w="1334841">
                  <a:extLst>
                    <a:ext uri="{9D8B030D-6E8A-4147-A177-3AD203B41FA5}">
                      <a16:colId xmlns:a16="http://schemas.microsoft.com/office/drawing/2014/main" val="1362461795"/>
                    </a:ext>
                  </a:extLst>
                </a:gridCol>
              </a:tblGrid>
              <a:tr h="190500">
                <a:tc gridSpan="2">
                  <a:txBody>
                    <a:bodyPr/>
                    <a:lstStyle/>
                    <a:p>
                      <a:pPr algn="ctr">
                        <a:lnSpc>
                          <a:spcPct val="107000"/>
                        </a:lnSpc>
                        <a:spcAft>
                          <a:spcPts val="800"/>
                        </a:spcAft>
                      </a:pPr>
                      <a:r>
                        <a:rPr lang="en-US" sz="1100">
                          <a:solidFill>
                            <a:schemeClr val="bg1"/>
                          </a:solidFill>
                          <a:effectLst/>
                        </a:rPr>
                        <a:t>Current CMF Clearinghouse Rating Scheme</a:t>
                      </a:r>
                      <a:endParaRPr lang="en-C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75000"/>
                      </a:schemeClr>
                    </a:solidFill>
                  </a:tcPr>
                </a:tc>
                <a:tc hMerge="1">
                  <a:txBody>
                    <a:bodyPr/>
                    <a:lstStyle/>
                    <a:p>
                      <a:endParaRPr lang="en-CA"/>
                    </a:p>
                  </a:txBody>
                  <a:tcPr/>
                </a:tc>
                <a:extLst>
                  <a:ext uri="{0D108BD9-81ED-4DB2-BD59-A6C34878D82A}">
                    <a16:rowId xmlns:a16="http://schemas.microsoft.com/office/drawing/2014/main" val="1225361262"/>
                  </a:ext>
                </a:extLst>
              </a:tr>
              <a:tr h="190500">
                <a:tc gridSpan="2">
                  <a:txBody>
                    <a:bodyPr/>
                    <a:lstStyle/>
                    <a:p>
                      <a:pPr algn="ctr">
                        <a:lnSpc>
                          <a:spcPct val="107000"/>
                        </a:lnSpc>
                        <a:spcAft>
                          <a:spcPts val="800"/>
                        </a:spcAft>
                      </a:pPr>
                      <a:r>
                        <a:rPr lang="en-US" sz="1100" b="0">
                          <a:effectLst/>
                        </a:rPr>
                        <a:t>Rating Based on Adjusted Standard Error</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CA"/>
                    </a:p>
                  </a:txBody>
                  <a:tcPr/>
                </a:tc>
                <a:extLst>
                  <a:ext uri="{0D108BD9-81ED-4DB2-BD59-A6C34878D82A}">
                    <a16:rowId xmlns:a16="http://schemas.microsoft.com/office/drawing/2014/main" val="3055618963"/>
                  </a:ext>
                </a:extLst>
              </a:tr>
              <a:tr h="190500">
                <a:tc>
                  <a:txBody>
                    <a:bodyPr/>
                    <a:lstStyle/>
                    <a:p>
                      <a:pPr>
                        <a:lnSpc>
                          <a:spcPct val="107000"/>
                        </a:lnSpc>
                        <a:spcAft>
                          <a:spcPts val="800"/>
                        </a:spcAft>
                      </a:pPr>
                      <a:r>
                        <a:rPr lang="en-US" sz="1100" b="1" u="sng">
                          <a:effectLst/>
                        </a:rPr>
                        <a:t>STAR RATING</a:t>
                      </a:r>
                      <a:endParaRPr lang="en-CA" sz="1400" b="1" u="sng">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1" u="sng">
                          <a:effectLst/>
                        </a:rPr>
                        <a:t>5 Star</a:t>
                      </a:r>
                      <a:endParaRPr lang="en-CA" sz="1400" b="1" u="sng">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20315531"/>
                  </a:ext>
                </a:extLst>
              </a:tr>
            </a:tbl>
          </a:graphicData>
        </a:graphic>
      </p:graphicFrame>
      <p:graphicFrame>
        <p:nvGraphicFramePr>
          <p:cNvPr id="6" name="Table 5">
            <a:extLst>
              <a:ext uri="{FF2B5EF4-FFF2-40B4-BE49-F238E27FC236}">
                <a16:creationId xmlns:a16="http://schemas.microsoft.com/office/drawing/2014/main" id="{A6A51255-C05E-471C-B3B7-787842B74C71}"/>
              </a:ext>
            </a:extLst>
          </p:cNvPr>
          <p:cNvGraphicFramePr>
            <a:graphicFrameLocks noGrp="1"/>
          </p:cNvGraphicFramePr>
          <p:nvPr/>
        </p:nvGraphicFramePr>
        <p:xfrm>
          <a:off x="450715" y="2434996"/>
          <a:ext cx="8229600" cy="2476500"/>
        </p:xfrm>
        <a:graphic>
          <a:graphicData uri="http://schemas.openxmlformats.org/drawingml/2006/table">
            <a:tbl>
              <a:tblPr firstRow="1" firstCol="1" bandRow="1">
                <a:tableStyleId>{5DA37D80-6434-44D0-A028-1B22A696006F}</a:tableStyleId>
              </a:tblPr>
              <a:tblGrid>
                <a:gridCol w="6894759">
                  <a:extLst>
                    <a:ext uri="{9D8B030D-6E8A-4147-A177-3AD203B41FA5}">
                      <a16:colId xmlns:a16="http://schemas.microsoft.com/office/drawing/2014/main" val="558539346"/>
                    </a:ext>
                  </a:extLst>
                </a:gridCol>
                <a:gridCol w="1334841">
                  <a:extLst>
                    <a:ext uri="{9D8B030D-6E8A-4147-A177-3AD203B41FA5}">
                      <a16:colId xmlns:a16="http://schemas.microsoft.com/office/drawing/2014/main" val="1546633455"/>
                    </a:ext>
                  </a:extLst>
                </a:gridCol>
              </a:tblGrid>
              <a:tr h="190500">
                <a:tc gridSpan="2">
                  <a:txBody>
                    <a:bodyPr/>
                    <a:lstStyle/>
                    <a:p>
                      <a:pPr algn="ctr">
                        <a:lnSpc>
                          <a:spcPct val="107000"/>
                        </a:lnSpc>
                        <a:spcAft>
                          <a:spcPts val="800"/>
                        </a:spcAft>
                      </a:pPr>
                      <a:r>
                        <a:rPr lang="en-US" sz="1100">
                          <a:solidFill>
                            <a:schemeClr val="bg1"/>
                          </a:solidFill>
                          <a:effectLst/>
                        </a:rPr>
                        <a:t>NCHRP 17-72 Rating Scheme</a:t>
                      </a:r>
                      <a:endParaRPr lang="en-C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2060"/>
                    </a:solidFill>
                  </a:tcPr>
                </a:tc>
                <a:tc hMerge="1">
                  <a:txBody>
                    <a:bodyPr/>
                    <a:lstStyle/>
                    <a:p>
                      <a:endParaRPr lang="en-CA"/>
                    </a:p>
                  </a:txBody>
                  <a:tcPr/>
                </a:tc>
                <a:extLst>
                  <a:ext uri="{0D108BD9-81ED-4DB2-BD59-A6C34878D82A}">
                    <a16:rowId xmlns:a16="http://schemas.microsoft.com/office/drawing/2014/main" val="4090371808"/>
                  </a:ext>
                </a:extLst>
              </a:tr>
              <a:tr h="190500">
                <a:tc>
                  <a:txBody>
                    <a:bodyPr/>
                    <a:lstStyle/>
                    <a:p>
                      <a:pPr>
                        <a:lnSpc>
                          <a:spcPct val="107000"/>
                        </a:lnSpc>
                        <a:spcAft>
                          <a:spcPts val="800"/>
                        </a:spcAft>
                      </a:pPr>
                      <a:r>
                        <a:rPr lang="en-US" sz="1100" b="0" i="1">
                          <a:solidFill>
                            <a:srgbClr val="FF0000"/>
                          </a:solidFill>
                          <a:effectLst/>
                        </a:rPr>
                        <a:t>Rating for number of miles/sites of reference/comparison group</a:t>
                      </a:r>
                      <a:endParaRPr lang="en-CA" sz="1400" b="0" i="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i="1">
                          <a:solidFill>
                            <a:srgbClr val="FF0000"/>
                          </a:solidFill>
                          <a:effectLst/>
                        </a:rPr>
                        <a:t>0</a:t>
                      </a:r>
                      <a:endParaRPr lang="en-CA" sz="1400" b="0" i="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96496622"/>
                  </a:ext>
                </a:extLst>
              </a:tr>
              <a:tr h="190500">
                <a:tc>
                  <a:txBody>
                    <a:bodyPr/>
                    <a:lstStyle/>
                    <a:p>
                      <a:pPr>
                        <a:lnSpc>
                          <a:spcPct val="107000"/>
                        </a:lnSpc>
                        <a:spcAft>
                          <a:spcPts val="800"/>
                        </a:spcAft>
                      </a:pPr>
                      <a:r>
                        <a:rPr lang="en-US" sz="1100" b="0" i="1">
                          <a:solidFill>
                            <a:srgbClr val="FF0000"/>
                          </a:solidFill>
                          <a:effectLst/>
                        </a:rPr>
                        <a:t>Rating for number of crashes for all sites combined</a:t>
                      </a:r>
                      <a:endParaRPr lang="en-CA" sz="1400" b="0" i="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i="1">
                          <a:solidFill>
                            <a:srgbClr val="FF0000"/>
                          </a:solidFill>
                          <a:effectLst/>
                        </a:rPr>
                        <a:t>0</a:t>
                      </a:r>
                      <a:endParaRPr lang="en-CA" sz="1400" b="0" i="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673017836"/>
                  </a:ext>
                </a:extLst>
              </a:tr>
              <a:tr h="190500">
                <a:tc>
                  <a:txBody>
                    <a:bodyPr/>
                    <a:lstStyle/>
                    <a:p>
                      <a:pPr>
                        <a:lnSpc>
                          <a:spcPct val="107000"/>
                        </a:lnSpc>
                        <a:spcAft>
                          <a:spcPts val="800"/>
                        </a:spcAft>
                      </a:pPr>
                      <a:r>
                        <a:rPr lang="en-US" sz="1100" b="0" i="1">
                          <a:solidFill>
                            <a:srgbClr val="FF0000"/>
                          </a:solidFill>
                          <a:effectLst/>
                        </a:rPr>
                        <a:t>Rating for at least two years with actual/estimated traffic volume counts in the study period</a:t>
                      </a:r>
                      <a:endParaRPr lang="en-CA" sz="1400" b="0" i="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i="1">
                          <a:solidFill>
                            <a:srgbClr val="FF0000"/>
                          </a:solidFill>
                          <a:effectLst/>
                        </a:rPr>
                        <a:t>0</a:t>
                      </a:r>
                      <a:endParaRPr lang="en-CA" sz="1400" b="0" i="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173710658"/>
                  </a:ext>
                </a:extLst>
              </a:tr>
              <a:tr h="190500">
                <a:tc>
                  <a:txBody>
                    <a:bodyPr/>
                    <a:lstStyle/>
                    <a:p>
                      <a:pPr>
                        <a:lnSpc>
                          <a:spcPct val="107000"/>
                        </a:lnSpc>
                        <a:spcAft>
                          <a:spcPts val="800"/>
                        </a:spcAft>
                      </a:pPr>
                      <a:r>
                        <a:rPr lang="en-US" sz="1100" b="0">
                          <a:effectLst/>
                        </a:rPr>
                        <a:t>Rating for similarity of sites with and without the treatment (selection bias)</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7043188"/>
                  </a:ext>
                </a:extLst>
              </a:tr>
              <a:tr h="190500">
                <a:tc>
                  <a:txBody>
                    <a:bodyPr/>
                    <a:lstStyle/>
                    <a:p>
                      <a:pPr>
                        <a:lnSpc>
                          <a:spcPct val="107000"/>
                        </a:lnSpc>
                        <a:spcAft>
                          <a:spcPts val="800"/>
                        </a:spcAft>
                      </a:pPr>
                      <a:r>
                        <a:rPr lang="en-US" sz="1100" b="0" i="1">
                          <a:solidFill>
                            <a:srgbClr val="FF0000"/>
                          </a:solidFill>
                          <a:effectLst/>
                        </a:rPr>
                        <a:t>Rating for appropriate model form</a:t>
                      </a:r>
                      <a:endParaRPr lang="en-CA" sz="1400" b="0" i="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i="1">
                          <a:solidFill>
                            <a:srgbClr val="FF0000"/>
                          </a:solidFill>
                          <a:effectLst/>
                        </a:rPr>
                        <a:t>0</a:t>
                      </a:r>
                      <a:endParaRPr lang="en-CA" sz="1400" b="0" i="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94806336"/>
                  </a:ext>
                </a:extLst>
              </a:tr>
              <a:tr h="190500">
                <a:tc>
                  <a:txBody>
                    <a:bodyPr/>
                    <a:lstStyle/>
                    <a:p>
                      <a:pPr>
                        <a:lnSpc>
                          <a:spcPct val="107000"/>
                        </a:lnSpc>
                        <a:spcAft>
                          <a:spcPts val="800"/>
                        </a:spcAft>
                      </a:pPr>
                      <a:r>
                        <a:rPr lang="en-US" sz="1100" b="0" i="1">
                          <a:solidFill>
                            <a:srgbClr val="FF0000"/>
                          </a:solidFill>
                          <a:effectLst/>
                        </a:rPr>
                        <a:t>Rating for appropriate functional form</a:t>
                      </a:r>
                      <a:endParaRPr lang="en-CA" sz="1400" b="0" i="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i="1">
                          <a:solidFill>
                            <a:srgbClr val="FF0000"/>
                          </a:solidFill>
                          <a:effectLst/>
                        </a:rPr>
                        <a:t>0</a:t>
                      </a:r>
                      <a:endParaRPr lang="en-CA" sz="1400" b="0" i="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047223573"/>
                  </a:ext>
                </a:extLst>
              </a:tr>
              <a:tr h="190500">
                <a:tc>
                  <a:txBody>
                    <a:bodyPr/>
                    <a:lstStyle/>
                    <a:p>
                      <a:pPr>
                        <a:lnSpc>
                          <a:spcPct val="107000"/>
                        </a:lnSpc>
                        <a:spcAft>
                          <a:spcPts val="800"/>
                        </a:spcAft>
                      </a:pPr>
                      <a:r>
                        <a:rPr lang="en-US" sz="1100" b="0" i="1">
                          <a:solidFill>
                            <a:srgbClr val="FF0000"/>
                          </a:solidFill>
                          <a:effectLst/>
                        </a:rPr>
                        <a:t>Rating for appropriate consideration of omitted variable bias</a:t>
                      </a:r>
                      <a:endParaRPr lang="en-CA" sz="1400" b="0" i="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i="1">
                          <a:solidFill>
                            <a:srgbClr val="FF0000"/>
                          </a:solidFill>
                          <a:effectLst/>
                        </a:rPr>
                        <a:t>0</a:t>
                      </a:r>
                      <a:endParaRPr lang="en-CA" sz="1400" b="0" i="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23977114"/>
                  </a:ext>
                </a:extLst>
              </a:tr>
              <a:tr h="190500">
                <a:tc>
                  <a:txBody>
                    <a:bodyPr/>
                    <a:lstStyle/>
                    <a:p>
                      <a:pPr>
                        <a:lnSpc>
                          <a:spcPct val="107000"/>
                        </a:lnSpc>
                        <a:spcAft>
                          <a:spcPts val="800"/>
                        </a:spcAft>
                      </a:pPr>
                      <a:r>
                        <a:rPr lang="en-US" sz="1100" b="0" i="1">
                          <a:solidFill>
                            <a:srgbClr val="FF0000"/>
                          </a:solidFill>
                          <a:effectLst/>
                        </a:rPr>
                        <a:t>Rating for appropriate consideration of correlation between independent variables</a:t>
                      </a:r>
                      <a:endParaRPr lang="en-CA" sz="1400" b="0" i="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i="1">
                          <a:solidFill>
                            <a:srgbClr val="FF0000"/>
                          </a:solidFill>
                          <a:effectLst/>
                        </a:rPr>
                        <a:t>0</a:t>
                      </a:r>
                      <a:endParaRPr lang="en-CA" sz="1400" b="0" i="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221385107"/>
                  </a:ext>
                </a:extLst>
              </a:tr>
              <a:tr h="190500">
                <a:tc>
                  <a:txBody>
                    <a:bodyPr/>
                    <a:lstStyle/>
                    <a:p>
                      <a:pPr>
                        <a:lnSpc>
                          <a:spcPct val="107000"/>
                        </a:lnSpc>
                        <a:spcAft>
                          <a:spcPts val="800"/>
                        </a:spcAft>
                      </a:pPr>
                      <a:r>
                        <a:rPr lang="en-US" sz="1100" b="0" i="1">
                          <a:solidFill>
                            <a:srgbClr val="FF0000"/>
                          </a:solidFill>
                          <a:effectLst/>
                        </a:rPr>
                        <a:t>Rating for appropriate consideration of spatial and temporal correlation</a:t>
                      </a:r>
                      <a:endParaRPr lang="en-CA" sz="1400" b="0" i="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i="1">
                          <a:solidFill>
                            <a:srgbClr val="FF0000"/>
                          </a:solidFill>
                          <a:effectLst/>
                        </a:rPr>
                        <a:t>0</a:t>
                      </a:r>
                      <a:endParaRPr lang="en-CA" sz="1400" b="0" i="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470475726"/>
                  </a:ext>
                </a:extLst>
              </a:tr>
              <a:tr h="190500">
                <a:tc>
                  <a:txBody>
                    <a:bodyPr/>
                    <a:lstStyle/>
                    <a:p>
                      <a:pPr>
                        <a:lnSpc>
                          <a:spcPct val="107000"/>
                        </a:lnSpc>
                        <a:spcAft>
                          <a:spcPts val="800"/>
                        </a:spcAft>
                      </a:pPr>
                      <a:r>
                        <a:rPr lang="en-US" sz="1100" b="0">
                          <a:effectLst/>
                        </a:rPr>
                        <a:t>Rating for CMF significance level</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0">
                          <a:effectLst/>
                        </a:rPr>
                        <a:t>20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314285972"/>
                  </a:ext>
                </a:extLst>
              </a:tr>
              <a:tr h="190500">
                <a:tc>
                  <a:txBody>
                    <a:bodyPr/>
                    <a:lstStyle/>
                    <a:p>
                      <a:pPr>
                        <a:lnSpc>
                          <a:spcPct val="107000"/>
                        </a:lnSpc>
                        <a:spcAft>
                          <a:spcPts val="800"/>
                        </a:spcAft>
                      </a:pPr>
                      <a:r>
                        <a:rPr lang="en-US" sz="1100" u="sng">
                          <a:effectLst/>
                        </a:rPr>
                        <a:t>OVERALL RATING</a:t>
                      </a:r>
                      <a:endParaRPr lang="en-CA" sz="1400" u="sng">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1" u="sng">
                          <a:effectLst/>
                        </a:rPr>
                        <a:t>30</a:t>
                      </a:r>
                      <a:endParaRPr lang="en-CA" sz="1400" b="1" u="sng">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978448512"/>
                  </a:ext>
                </a:extLst>
              </a:tr>
              <a:tr h="190500">
                <a:tc>
                  <a:txBody>
                    <a:bodyPr/>
                    <a:lstStyle/>
                    <a:p>
                      <a:pPr>
                        <a:lnSpc>
                          <a:spcPct val="107000"/>
                        </a:lnSpc>
                        <a:spcAft>
                          <a:spcPts val="800"/>
                        </a:spcAft>
                      </a:pPr>
                      <a:r>
                        <a:rPr lang="en-US" sz="1100" u="sng">
                          <a:effectLst/>
                        </a:rPr>
                        <a:t>STAR RATING</a:t>
                      </a:r>
                      <a:endParaRPr lang="en-CA" sz="1400" u="sng">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1" u="sng">
                          <a:effectLst/>
                        </a:rPr>
                        <a:t>1 Star</a:t>
                      </a:r>
                      <a:endParaRPr lang="en-CA" sz="1400" b="1" u="sng">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442350560"/>
                  </a:ext>
                </a:extLst>
              </a:tr>
            </a:tbl>
          </a:graphicData>
        </a:graphic>
      </p:graphicFrame>
      <p:sp>
        <p:nvSpPr>
          <p:cNvPr id="7" name="Freeform: Shape 6">
            <a:extLst>
              <a:ext uri="{FF2B5EF4-FFF2-40B4-BE49-F238E27FC236}">
                <a16:creationId xmlns:a16="http://schemas.microsoft.com/office/drawing/2014/main" id="{E4E47921-A806-4B11-86AC-FB6ABFD04279}"/>
              </a:ext>
            </a:extLst>
          </p:cNvPr>
          <p:cNvSpPr/>
          <p:nvPr/>
        </p:nvSpPr>
        <p:spPr>
          <a:xfrm>
            <a:off x="0" y="76200"/>
            <a:ext cx="9144000" cy="5943600"/>
          </a:xfrm>
          <a:custGeom>
            <a:avLst/>
            <a:gdLst>
              <a:gd name="connsiteX0" fmla="*/ 450715 w 9144000"/>
              <a:gd name="connsiteY0" fmla="*/ 2358796 h 5943600"/>
              <a:gd name="connsiteX1" fmla="*/ 450715 w 9144000"/>
              <a:gd name="connsiteY1" fmla="*/ 4835296 h 5943600"/>
              <a:gd name="connsiteX2" fmla="*/ 8693285 w 9144000"/>
              <a:gd name="connsiteY2" fmla="*/ 4835296 h 5943600"/>
              <a:gd name="connsiteX3" fmla="*/ 8693285 w 9144000"/>
              <a:gd name="connsiteY3" fmla="*/ 2358796 h 5943600"/>
              <a:gd name="connsiteX4" fmla="*/ 0 w 9144000"/>
              <a:gd name="connsiteY4" fmla="*/ 0 h 5943600"/>
              <a:gd name="connsiteX5" fmla="*/ 9144000 w 9144000"/>
              <a:gd name="connsiteY5" fmla="*/ 0 h 5943600"/>
              <a:gd name="connsiteX6" fmla="*/ 9144000 w 9144000"/>
              <a:gd name="connsiteY6" fmla="*/ 5943600 h 5943600"/>
              <a:gd name="connsiteX7" fmla="*/ 0 w 9144000"/>
              <a:gd name="connsiteY7" fmla="*/ 594360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5943600">
                <a:moveTo>
                  <a:pt x="450715" y="2358796"/>
                </a:moveTo>
                <a:lnTo>
                  <a:pt x="450715" y="4835296"/>
                </a:lnTo>
                <a:lnTo>
                  <a:pt x="8693285" y="4835296"/>
                </a:lnTo>
                <a:lnTo>
                  <a:pt x="8693285" y="2358796"/>
                </a:lnTo>
                <a:close/>
                <a:moveTo>
                  <a:pt x="0" y="0"/>
                </a:moveTo>
                <a:lnTo>
                  <a:pt x="9144000" y="0"/>
                </a:lnTo>
                <a:lnTo>
                  <a:pt x="9144000" y="5943600"/>
                </a:lnTo>
                <a:lnTo>
                  <a:pt x="0" y="594360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Tree>
    <p:extLst>
      <p:ext uri="{BB962C8B-B14F-4D97-AF65-F5344CB8AC3E}">
        <p14:creationId xmlns:p14="http://schemas.microsoft.com/office/powerpoint/2010/main" val="24613715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3600" i="1"/>
              <a:t>CMF ID 318:</a:t>
            </a:r>
            <a:r>
              <a:rPr lang="en-US" sz="3600"/>
              <a:t> </a:t>
            </a:r>
            <a:r>
              <a:rPr lang="en-US" sz="3600" u="sng"/>
              <a:t>1 Star Rating</a:t>
            </a:r>
            <a:r>
              <a:rPr lang="en-US" sz="3600"/>
              <a:t> (Current) and </a:t>
            </a:r>
            <a:br>
              <a:rPr lang="en-US" sz="3600"/>
            </a:br>
            <a:r>
              <a:rPr lang="en-US" sz="3600" u="sng"/>
              <a:t>3 Star Rating</a:t>
            </a:r>
            <a:r>
              <a:rPr lang="en-US" sz="3600"/>
              <a:t> (17-72 Rating Scheme)</a:t>
            </a:r>
          </a:p>
        </p:txBody>
      </p:sp>
      <p:graphicFrame>
        <p:nvGraphicFramePr>
          <p:cNvPr id="5" name="Content Placeholder 4">
            <a:extLst>
              <a:ext uri="{FF2B5EF4-FFF2-40B4-BE49-F238E27FC236}">
                <a16:creationId xmlns:a16="http://schemas.microsoft.com/office/drawing/2014/main" id="{63C93971-CE0C-4440-9941-65A206988FEF}"/>
              </a:ext>
            </a:extLst>
          </p:cNvPr>
          <p:cNvGraphicFramePr>
            <a:graphicFrameLocks noGrp="1"/>
          </p:cNvGraphicFramePr>
          <p:nvPr>
            <p:ph idx="1"/>
          </p:nvPr>
        </p:nvGraphicFramePr>
        <p:xfrm>
          <a:off x="450715" y="1840149"/>
          <a:ext cx="8229600" cy="571500"/>
        </p:xfrm>
        <a:graphic>
          <a:graphicData uri="http://schemas.openxmlformats.org/drawingml/2006/table">
            <a:tbl>
              <a:tblPr firstRow="1" firstCol="1" bandRow="1">
                <a:tableStyleId>{5DA37D80-6434-44D0-A028-1B22A696006F}</a:tableStyleId>
              </a:tblPr>
              <a:tblGrid>
                <a:gridCol w="6894759">
                  <a:extLst>
                    <a:ext uri="{9D8B030D-6E8A-4147-A177-3AD203B41FA5}">
                      <a16:colId xmlns:a16="http://schemas.microsoft.com/office/drawing/2014/main" val="732618862"/>
                    </a:ext>
                  </a:extLst>
                </a:gridCol>
                <a:gridCol w="1334841">
                  <a:extLst>
                    <a:ext uri="{9D8B030D-6E8A-4147-A177-3AD203B41FA5}">
                      <a16:colId xmlns:a16="http://schemas.microsoft.com/office/drawing/2014/main" val="1362461795"/>
                    </a:ext>
                  </a:extLst>
                </a:gridCol>
              </a:tblGrid>
              <a:tr h="190500">
                <a:tc gridSpan="2">
                  <a:txBody>
                    <a:bodyPr/>
                    <a:lstStyle/>
                    <a:p>
                      <a:pPr algn="ctr">
                        <a:lnSpc>
                          <a:spcPct val="107000"/>
                        </a:lnSpc>
                        <a:spcAft>
                          <a:spcPts val="800"/>
                        </a:spcAft>
                      </a:pPr>
                      <a:r>
                        <a:rPr lang="en-US" sz="1100">
                          <a:solidFill>
                            <a:schemeClr val="bg1"/>
                          </a:solidFill>
                          <a:effectLst/>
                        </a:rPr>
                        <a:t>Current CMF Clearinghouse Rating Scheme</a:t>
                      </a:r>
                      <a:endParaRPr lang="en-C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75000"/>
                      </a:schemeClr>
                    </a:solidFill>
                  </a:tcPr>
                </a:tc>
                <a:tc hMerge="1">
                  <a:txBody>
                    <a:bodyPr/>
                    <a:lstStyle/>
                    <a:p>
                      <a:endParaRPr lang="en-CA"/>
                    </a:p>
                  </a:txBody>
                  <a:tcPr/>
                </a:tc>
                <a:extLst>
                  <a:ext uri="{0D108BD9-81ED-4DB2-BD59-A6C34878D82A}">
                    <a16:rowId xmlns:a16="http://schemas.microsoft.com/office/drawing/2014/main" val="1225361262"/>
                  </a:ext>
                </a:extLst>
              </a:tr>
              <a:tr h="190500">
                <a:tc gridSpan="2">
                  <a:txBody>
                    <a:bodyPr/>
                    <a:lstStyle/>
                    <a:p>
                      <a:pPr algn="ctr">
                        <a:lnSpc>
                          <a:spcPct val="107000"/>
                        </a:lnSpc>
                        <a:spcAft>
                          <a:spcPts val="800"/>
                        </a:spcAft>
                      </a:pPr>
                      <a:r>
                        <a:rPr lang="en-US" sz="1100" b="0">
                          <a:effectLst/>
                        </a:rPr>
                        <a:t>Rating Based on Adjusted Standard Error</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CA"/>
                    </a:p>
                  </a:txBody>
                  <a:tcPr/>
                </a:tc>
                <a:extLst>
                  <a:ext uri="{0D108BD9-81ED-4DB2-BD59-A6C34878D82A}">
                    <a16:rowId xmlns:a16="http://schemas.microsoft.com/office/drawing/2014/main" val="3055618963"/>
                  </a:ext>
                </a:extLst>
              </a:tr>
              <a:tr h="190500">
                <a:tc>
                  <a:txBody>
                    <a:bodyPr/>
                    <a:lstStyle/>
                    <a:p>
                      <a:pPr>
                        <a:lnSpc>
                          <a:spcPct val="107000"/>
                        </a:lnSpc>
                        <a:spcAft>
                          <a:spcPts val="800"/>
                        </a:spcAft>
                      </a:pPr>
                      <a:r>
                        <a:rPr lang="en-US" sz="1100" b="1" u="sng">
                          <a:effectLst/>
                        </a:rPr>
                        <a:t>STAR RATING</a:t>
                      </a:r>
                      <a:endParaRPr lang="en-CA" sz="1400" b="1" u="sng">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1" u="sng">
                          <a:effectLst/>
                        </a:rPr>
                        <a:t>1 Star</a:t>
                      </a:r>
                      <a:endParaRPr lang="en-CA" sz="1400" b="1" u="sng">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20315531"/>
                  </a:ext>
                </a:extLst>
              </a:tr>
            </a:tbl>
          </a:graphicData>
        </a:graphic>
      </p:graphicFrame>
      <p:graphicFrame>
        <p:nvGraphicFramePr>
          <p:cNvPr id="7" name="Table 6">
            <a:extLst>
              <a:ext uri="{FF2B5EF4-FFF2-40B4-BE49-F238E27FC236}">
                <a16:creationId xmlns:a16="http://schemas.microsoft.com/office/drawing/2014/main" id="{24AB01A0-FCC7-46F3-86E1-A6E45FA2ADB7}"/>
              </a:ext>
            </a:extLst>
          </p:cNvPr>
          <p:cNvGraphicFramePr>
            <a:graphicFrameLocks noGrp="1"/>
          </p:cNvGraphicFramePr>
          <p:nvPr/>
        </p:nvGraphicFramePr>
        <p:xfrm>
          <a:off x="450715" y="2411649"/>
          <a:ext cx="8229600" cy="2880000"/>
        </p:xfrm>
        <a:graphic>
          <a:graphicData uri="http://schemas.openxmlformats.org/drawingml/2006/table">
            <a:tbl>
              <a:tblPr firstRow="1" firstCol="1" bandRow="1">
                <a:tableStyleId>{5DA37D80-6434-44D0-A028-1B22A696006F}</a:tableStyleId>
              </a:tblPr>
              <a:tblGrid>
                <a:gridCol w="6894759">
                  <a:extLst>
                    <a:ext uri="{9D8B030D-6E8A-4147-A177-3AD203B41FA5}">
                      <a16:colId xmlns:a16="http://schemas.microsoft.com/office/drawing/2014/main" val="26414584"/>
                    </a:ext>
                  </a:extLst>
                </a:gridCol>
                <a:gridCol w="1334841">
                  <a:extLst>
                    <a:ext uri="{9D8B030D-6E8A-4147-A177-3AD203B41FA5}">
                      <a16:colId xmlns:a16="http://schemas.microsoft.com/office/drawing/2014/main" val="3234551612"/>
                    </a:ext>
                  </a:extLst>
                </a:gridCol>
              </a:tblGrid>
              <a:tr h="180000">
                <a:tc gridSpan="2">
                  <a:txBody>
                    <a:bodyPr/>
                    <a:lstStyle/>
                    <a:p>
                      <a:pPr algn="ctr">
                        <a:lnSpc>
                          <a:spcPct val="107000"/>
                        </a:lnSpc>
                        <a:spcAft>
                          <a:spcPts val="800"/>
                        </a:spcAft>
                      </a:pPr>
                      <a:r>
                        <a:rPr lang="en-US" sz="1100">
                          <a:solidFill>
                            <a:schemeClr val="bg1"/>
                          </a:solidFill>
                          <a:effectLst/>
                        </a:rPr>
                        <a:t>NCHRP 17-72 Rating Scheme</a:t>
                      </a:r>
                      <a:endParaRPr lang="en-C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002060"/>
                    </a:solidFill>
                  </a:tcPr>
                </a:tc>
                <a:tc hMerge="1">
                  <a:txBody>
                    <a:bodyPr/>
                    <a:lstStyle/>
                    <a:p>
                      <a:endParaRPr lang="en-CA"/>
                    </a:p>
                  </a:txBody>
                  <a:tcPr/>
                </a:tc>
                <a:extLst>
                  <a:ext uri="{0D108BD9-81ED-4DB2-BD59-A6C34878D82A}">
                    <a16:rowId xmlns:a16="http://schemas.microsoft.com/office/drawing/2014/main" val="3624991457"/>
                  </a:ext>
                </a:extLst>
              </a:tr>
              <a:tr h="180000">
                <a:tc>
                  <a:txBody>
                    <a:bodyPr/>
                    <a:lstStyle/>
                    <a:p>
                      <a:pPr>
                        <a:lnSpc>
                          <a:spcPct val="107000"/>
                        </a:lnSpc>
                        <a:spcAft>
                          <a:spcPts val="800"/>
                        </a:spcAft>
                      </a:pPr>
                      <a:r>
                        <a:rPr lang="en-US" sz="1100" b="0">
                          <a:effectLst/>
                        </a:rPr>
                        <a:t>Rating for number of miles/sites of reference/comparison group</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43695147"/>
                  </a:ext>
                </a:extLst>
              </a:tr>
              <a:tr h="180000">
                <a:tc>
                  <a:txBody>
                    <a:bodyPr/>
                    <a:lstStyle/>
                    <a:p>
                      <a:pPr>
                        <a:lnSpc>
                          <a:spcPct val="107000"/>
                        </a:lnSpc>
                        <a:spcAft>
                          <a:spcPts val="800"/>
                        </a:spcAft>
                      </a:pPr>
                      <a:r>
                        <a:rPr lang="en-US" sz="1100" b="0" i="1">
                          <a:solidFill>
                            <a:srgbClr val="FF0000"/>
                          </a:solidFill>
                          <a:effectLst/>
                        </a:rPr>
                        <a:t>Rating for number of crashes in reference/comparison group</a:t>
                      </a:r>
                      <a:endParaRPr lang="en-CA" sz="1400" b="0" i="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1100" b="0" i="1">
                          <a:solidFill>
                            <a:srgbClr val="FF0000"/>
                          </a:solidFill>
                          <a:effectLst/>
                        </a:rPr>
                        <a:t>0</a:t>
                      </a:r>
                      <a:endParaRPr lang="en-CA" sz="1400" b="0" i="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29310695"/>
                  </a:ext>
                </a:extLst>
              </a:tr>
              <a:tr h="180000">
                <a:tc>
                  <a:txBody>
                    <a:bodyPr/>
                    <a:lstStyle/>
                    <a:p>
                      <a:pPr>
                        <a:lnSpc>
                          <a:spcPct val="107000"/>
                        </a:lnSpc>
                        <a:spcAft>
                          <a:spcPts val="800"/>
                        </a:spcAft>
                      </a:pPr>
                      <a:r>
                        <a:rPr lang="en-US" sz="1100" b="0" i="1">
                          <a:solidFill>
                            <a:srgbClr val="FF0000"/>
                          </a:solidFill>
                          <a:effectLst/>
                        </a:rPr>
                        <a:t>Rating for number of miles/sites of treatment group</a:t>
                      </a:r>
                      <a:endParaRPr lang="en-CA" sz="1400" b="0" i="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1100" b="0" i="1">
                          <a:solidFill>
                            <a:srgbClr val="FF0000"/>
                          </a:solidFill>
                          <a:effectLst/>
                        </a:rPr>
                        <a:t>0</a:t>
                      </a:r>
                      <a:endParaRPr lang="en-CA" sz="1400" b="0" i="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56321742"/>
                  </a:ext>
                </a:extLst>
              </a:tr>
              <a:tr h="180000">
                <a:tc>
                  <a:txBody>
                    <a:bodyPr/>
                    <a:lstStyle/>
                    <a:p>
                      <a:pPr>
                        <a:lnSpc>
                          <a:spcPct val="107000"/>
                        </a:lnSpc>
                        <a:spcAft>
                          <a:spcPts val="800"/>
                        </a:spcAft>
                      </a:pPr>
                      <a:r>
                        <a:rPr lang="en-US" sz="1100" b="0">
                          <a:effectLst/>
                        </a:rPr>
                        <a:t>Rating for number of before plus expected after crashes</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1100" b="0">
                          <a:effectLst/>
                        </a:rPr>
                        <a:t>5</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06053583"/>
                  </a:ext>
                </a:extLst>
              </a:tr>
              <a:tr h="180000">
                <a:tc>
                  <a:txBody>
                    <a:bodyPr/>
                    <a:lstStyle/>
                    <a:p>
                      <a:pPr>
                        <a:lnSpc>
                          <a:spcPct val="107000"/>
                        </a:lnSpc>
                        <a:spcAft>
                          <a:spcPts val="800"/>
                        </a:spcAft>
                      </a:pPr>
                      <a:r>
                        <a:rPr lang="en-US" sz="1100" b="0">
                          <a:effectLst/>
                        </a:rPr>
                        <a:t>Rating for providing at least one traffic volume count in before and after periods</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1924179"/>
                  </a:ext>
                </a:extLst>
              </a:tr>
              <a:tr h="180000">
                <a:tc>
                  <a:txBody>
                    <a:bodyPr/>
                    <a:lstStyle/>
                    <a:p>
                      <a:pPr>
                        <a:lnSpc>
                          <a:spcPct val="107000"/>
                        </a:lnSpc>
                        <a:spcAft>
                          <a:spcPts val="800"/>
                        </a:spcAft>
                      </a:pPr>
                      <a:r>
                        <a:rPr lang="en-US" sz="1100" b="0">
                          <a:effectLst/>
                        </a:rPr>
                        <a:t>Rating for reference/comparison group and treatment group having similar AADT</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110826"/>
                  </a:ext>
                </a:extLst>
              </a:tr>
              <a:tr h="180000">
                <a:tc>
                  <a:txBody>
                    <a:bodyPr/>
                    <a:lstStyle/>
                    <a:p>
                      <a:pPr>
                        <a:lnSpc>
                          <a:spcPct val="107000"/>
                        </a:lnSpc>
                        <a:spcAft>
                          <a:spcPts val="800"/>
                        </a:spcAft>
                      </a:pPr>
                      <a:r>
                        <a:rPr lang="en-US" sz="1100" b="0">
                          <a:effectLst/>
                        </a:rPr>
                        <a:t>Rating for reference/comparison group and treatment group having similar roadway characteristics</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34905210"/>
                  </a:ext>
                </a:extLst>
              </a:tr>
              <a:tr h="180000">
                <a:tc>
                  <a:txBody>
                    <a:bodyPr/>
                    <a:lstStyle/>
                    <a:p>
                      <a:pPr>
                        <a:lnSpc>
                          <a:spcPct val="107000"/>
                        </a:lnSpc>
                        <a:spcAft>
                          <a:spcPts val="800"/>
                        </a:spcAft>
                      </a:pPr>
                      <a:r>
                        <a:rPr lang="en-US" sz="1100" b="0" i="1">
                          <a:solidFill>
                            <a:srgbClr val="FF0000"/>
                          </a:solidFill>
                          <a:effectLst/>
                        </a:rPr>
                        <a:t>Rating for CMF significance level</a:t>
                      </a:r>
                      <a:endParaRPr lang="en-CA" sz="1400" b="0" i="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1100" b="0" i="1">
                          <a:solidFill>
                            <a:srgbClr val="FF0000"/>
                          </a:solidFill>
                          <a:effectLst/>
                        </a:rPr>
                        <a:t>0</a:t>
                      </a:r>
                      <a:endParaRPr lang="en-CA" sz="1400" b="0" i="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22797166"/>
                  </a:ext>
                </a:extLst>
              </a:tr>
              <a:tr h="180000">
                <a:tc>
                  <a:txBody>
                    <a:bodyPr/>
                    <a:lstStyle/>
                    <a:p>
                      <a:pPr>
                        <a:lnSpc>
                          <a:spcPct val="107000"/>
                        </a:lnSpc>
                        <a:spcAft>
                          <a:spcPts val="800"/>
                        </a:spcAft>
                      </a:pPr>
                      <a:r>
                        <a:rPr lang="en-US" sz="1100" b="0">
                          <a:effectLst/>
                        </a:rPr>
                        <a:t>Rating for addressing RTM or system wide implementation </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1100" b="0">
                          <a:effectLst/>
                        </a:rPr>
                        <a:t>25</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5815411"/>
                  </a:ext>
                </a:extLst>
              </a:tr>
              <a:tr h="180000">
                <a:tc>
                  <a:txBody>
                    <a:bodyPr/>
                    <a:lstStyle/>
                    <a:p>
                      <a:pPr>
                        <a:lnSpc>
                          <a:spcPct val="107000"/>
                        </a:lnSpc>
                        <a:spcAft>
                          <a:spcPts val="800"/>
                        </a:spcAft>
                      </a:pPr>
                      <a:r>
                        <a:rPr lang="en-US" sz="1100" b="0">
                          <a:effectLst/>
                        </a:rPr>
                        <a:t>Rating for accounting for spillover/crash migration </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1100" b="0">
                          <a:effectLst/>
                        </a:rPr>
                        <a:t>5</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07522620"/>
                  </a:ext>
                </a:extLst>
              </a:tr>
              <a:tr h="180000">
                <a:tc>
                  <a:txBody>
                    <a:bodyPr/>
                    <a:lstStyle/>
                    <a:p>
                      <a:pPr>
                        <a:lnSpc>
                          <a:spcPct val="107000"/>
                        </a:lnSpc>
                        <a:spcAft>
                          <a:spcPts val="800"/>
                        </a:spcAft>
                      </a:pPr>
                      <a:r>
                        <a:rPr lang="en-US" sz="1100" b="0">
                          <a:effectLst/>
                        </a:rPr>
                        <a:t>Rating for accounting for changes in traffic volume </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18456900"/>
                  </a:ext>
                </a:extLst>
              </a:tr>
              <a:tr h="180000">
                <a:tc>
                  <a:txBody>
                    <a:bodyPr/>
                    <a:lstStyle/>
                    <a:p>
                      <a:pPr>
                        <a:lnSpc>
                          <a:spcPct val="107000"/>
                        </a:lnSpc>
                        <a:spcAft>
                          <a:spcPts val="800"/>
                        </a:spcAft>
                      </a:pPr>
                      <a:r>
                        <a:rPr lang="en-US" sz="1100" b="0">
                          <a:effectLst/>
                        </a:rPr>
                        <a:t>Rating for accounting for time trends and other changes </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4089685"/>
                  </a:ext>
                </a:extLst>
              </a:tr>
              <a:tr h="180000">
                <a:tc>
                  <a:txBody>
                    <a:bodyPr/>
                    <a:lstStyle/>
                    <a:p>
                      <a:pPr>
                        <a:lnSpc>
                          <a:spcPct val="107000"/>
                        </a:lnSpc>
                        <a:spcAft>
                          <a:spcPts val="800"/>
                        </a:spcAft>
                      </a:pPr>
                      <a:r>
                        <a:rPr lang="en-US" sz="1100" b="0">
                          <a:effectLst/>
                        </a:rPr>
                        <a:t>Rating for appropriate SPF functional form</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82182547"/>
                  </a:ext>
                </a:extLst>
              </a:tr>
              <a:tr h="180000">
                <a:tc>
                  <a:txBody>
                    <a:bodyPr/>
                    <a:lstStyle/>
                    <a:p>
                      <a:pPr>
                        <a:lnSpc>
                          <a:spcPct val="107000"/>
                        </a:lnSpc>
                        <a:spcAft>
                          <a:spcPts val="800"/>
                        </a:spcAft>
                      </a:pPr>
                      <a:r>
                        <a:rPr lang="en-US" sz="1100" b="1" u="sng">
                          <a:effectLst/>
                        </a:rPr>
                        <a:t>OVERALL RATING</a:t>
                      </a:r>
                      <a:endParaRPr lang="en-CA" sz="1400" b="1" u="sng">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1100" b="1" u="sng">
                          <a:effectLst/>
                        </a:rPr>
                        <a:t>105</a:t>
                      </a:r>
                      <a:endParaRPr lang="en-CA" sz="1400" b="1" u="sng">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49547998"/>
                  </a:ext>
                </a:extLst>
              </a:tr>
              <a:tr h="180000">
                <a:tc>
                  <a:txBody>
                    <a:bodyPr/>
                    <a:lstStyle/>
                    <a:p>
                      <a:pPr>
                        <a:lnSpc>
                          <a:spcPct val="107000"/>
                        </a:lnSpc>
                        <a:spcAft>
                          <a:spcPts val="800"/>
                        </a:spcAft>
                      </a:pPr>
                      <a:r>
                        <a:rPr lang="en-US" sz="1100" b="1" u="sng">
                          <a:effectLst/>
                        </a:rPr>
                        <a:t>STAR RATING</a:t>
                      </a:r>
                      <a:endParaRPr lang="en-CA" sz="1400" b="1" u="sng">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1100" b="1" u="sng">
                          <a:effectLst/>
                        </a:rPr>
                        <a:t>3 Star</a:t>
                      </a:r>
                      <a:endParaRPr lang="en-CA" sz="1400" b="1" u="sng">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2372230"/>
                  </a:ext>
                </a:extLst>
              </a:tr>
            </a:tbl>
          </a:graphicData>
        </a:graphic>
      </p:graphicFrame>
    </p:spTree>
    <p:extLst>
      <p:ext uri="{BB962C8B-B14F-4D97-AF65-F5344CB8AC3E}">
        <p14:creationId xmlns:p14="http://schemas.microsoft.com/office/powerpoint/2010/main" val="3765194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3600" i="1"/>
              <a:t>CMF ID 318:</a:t>
            </a:r>
            <a:r>
              <a:rPr lang="en-US" sz="3600"/>
              <a:t> </a:t>
            </a:r>
            <a:r>
              <a:rPr lang="en-US" sz="3600" u="sng"/>
              <a:t>1 Star Rating</a:t>
            </a:r>
            <a:r>
              <a:rPr lang="en-US" sz="3600"/>
              <a:t> (Current) and </a:t>
            </a:r>
            <a:br>
              <a:rPr lang="en-US" sz="3600"/>
            </a:br>
            <a:r>
              <a:rPr lang="en-US" sz="3600" u="sng"/>
              <a:t>3 Star Rating</a:t>
            </a:r>
            <a:r>
              <a:rPr lang="en-US" sz="3600"/>
              <a:t> (17-72 Rating Scheme)</a:t>
            </a:r>
          </a:p>
        </p:txBody>
      </p:sp>
      <p:graphicFrame>
        <p:nvGraphicFramePr>
          <p:cNvPr id="5" name="Content Placeholder 4">
            <a:extLst>
              <a:ext uri="{FF2B5EF4-FFF2-40B4-BE49-F238E27FC236}">
                <a16:creationId xmlns:a16="http://schemas.microsoft.com/office/drawing/2014/main" id="{63C93971-CE0C-4440-9941-65A206988FEF}"/>
              </a:ext>
            </a:extLst>
          </p:cNvPr>
          <p:cNvGraphicFramePr>
            <a:graphicFrameLocks noGrp="1"/>
          </p:cNvGraphicFramePr>
          <p:nvPr>
            <p:ph idx="1"/>
          </p:nvPr>
        </p:nvGraphicFramePr>
        <p:xfrm>
          <a:off x="450715" y="1840149"/>
          <a:ext cx="8229600" cy="571500"/>
        </p:xfrm>
        <a:graphic>
          <a:graphicData uri="http://schemas.openxmlformats.org/drawingml/2006/table">
            <a:tbl>
              <a:tblPr firstRow="1" firstCol="1" bandRow="1">
                <a:tableStyleId>{5DA37D80-6434-44D0-A028-1B22A696006F}</a:tableStyleId>
              </a:tblPr>
              <a:tblGrid>
                <a:gridCol w="6894759">
                  <a:extLst>
                    <a:ext uri="{9D8B030D-6E8A-4147-A177-3AD203B41FA5}">
                      <a16:colId xmlns:a16="http://schemas.microsoft.com/office/drawing/2014/main" val="732618862"/>
                    </a:ext>
                  </a:extLst>
                </a:gridCol>
                <a:gridCol w="1334841">
                  <a:extLst>
                    <a:ext uri="{9D8B030D-6E8A-4147-A177-3AD203B41FA5}">
                      <a16:colId xmlns:a16="http://schemas.microsoft.com/office/drawing/2014/main" val="1362461795"/>
                    </a:ext>
                  </a:extLst>
                </a:gridCol>
              </a:tblGrid>
              <a:tr h="190500">
                <a:tc gridSpan="2">
                  <a:txBody>
                    <a:bodyPr/>
                    <a:lstStyle/>
                    <a:p>
                      <a:pPr algn="ctr">
                        <a:lnSpc>
                          <a:spcPct val="107000"/>
                        </a:lnSpc>
                        <a:spcAft>
                          <a:spcPts val="800"/>
                        </a:spcAft>
                      </a:pPr>
                      <a:r>
                        <a:rPr lang="en-US" sz="1100">
                          <a:solidFill>
                            <a:schemeClr val="bg1"/>
                          </a:solidFill>
                          <a:effectLst/>
                        </a:rPr>
                        <a:t>Current CMF Clearinghouse Rating Scheme</a:t>
                      </a:r>
                      <a:endParaRPr lang="en-C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75000"/>
                      </a:schemeClr>
                    </a:solidFill>
                  </a:tcPr>
                </a:tc>
                <a:tc hMerge="1">
                  <a:txBody>
                    <a:bodyPr/>
                    <a:lstStyle/>
                    <a:p>
                      <a:endParaRPr lang="en-CA"/>
                    </a:p>
                  </a:txBody>
                  <a:tcPr/>
                </a:tc>
                <a:extLst>
                  <a:ext uri="{0D108BD9-81ED-4DB2-BD59-A6C34878D82A}">
                    <a16:rowId xmlns:a16="http://schemas.microsoft.com/office/drawing/2014/main" val="1225361262"/>
                  </a:ext>
                </a:extLst>
              </a:tr>
              <a:tr h="190500">
                <a:tc gridSpan="2">
                  <a:txBody>
                    <a:bodyPr/>
                    <a:lstStyle/>
                    <a:p>
                      <a:pPr algn="ctr">
                        <a:lnSpc>
                          <a:spcPct val="107000"/>
                        </a:lnSpc>
                        <a:spcAft>
                          <a:spcPts val="800"/>
                        </a:spcAft>
                      </a:pPr>
                      <a:r>
                        <a:rPr lang="en-US" sz="1100" b="0">
                          <a:effectLst/>
                        </a:rPr>
                        <a:t>Rating Based on Adjusted Standard Error</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CA"/>
                    </a:p>
                  </a:txBody>
                  <a:tcPr/>
                </a:tc>
                <a:extLst>
                  <a:ext uri="{0D108BD9-81ED-4DB2-BD59-A6C34878D82A}">
                    <a16:rowId xmlns:a16="http://schemas.microsoft.com/office/drawing/2014/main" val="3055618963"/>
                  </a:ext>
                </a:extLst>
              </a:tr>
              <a:tr h="190500">
                <a:tc>
                  <a:txBody>
                    <a:bodyPr/>
                    <a:lstStyle/>
                    <a:p>
                      <a:pPr>
                        <a:lnSpc>
                          <a:spcPct val="107000"/>
                        </a:lnSpc>
                        <a:spcAft>
                          <a:spcPts val="800"/>
                        </a:spcAft>
                      </a:pPr>
                      <a:r>
                        <a:rPr lang="en-US" sz="1100" b="1" u="sng">
                          <a:effectLst/>
                        </a:rPr>
                        <a:t>STAR RATING</a:t>
                      </a:r>
                      <a:endParaRPr lang="en-CA" sz="1400" b="1" u="sng">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1" u="sng">
                          <a:effectLst/>
                        </a:rPr>
                        <a:t>1 Star</a:t>
                      </a:r>
                      <a:endParaRPr lang="en-CA" sz="1400" b="1" u="sng">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20315531"/>
                  </a:ext>
                </a:extLst>
              </a:tr>
            </a:tbl>
          </a:graphicData>
        </a:graphic>
      </p:graphicFrame>
      <p:graphicFrame>
        <p:nvGraphicFramePr>
          <p:cNvPr id="7" name="Table 6">
            <a:extLst>
              <a:ext uri="{FF2B5EF4-FFF2-40B4-BE49-F238E27FC236}">
                <a16:creationId xmlns:a16="http://schemas.microsoft.com/office/drawing/2014/main" id="{24AB01A0-FCC7-46F3-86E1-A6E45FA2ADB7}"/>
              </a:ext>
            </a:extLst>
          </p:cNvPr>
          <p:cNvGraphicFramePr>
            <a:graphicFrameLocks noGrp="1"/>
          </p:cNvGraphicFramePr>
          <p:nvPr/>
        </p:nvGraphicFramePr>
        <p:xfrm>
          <a:off x="450715" y="2411649"/>
          <a:ext cx="8229600" cy="2880000"/>
        </p:xfrm>
        <a:graphic>
          <a:graphicData uri="http://schemas.openxmlformats.org/drawingml/2006/table">
            <a:tbl>
              <a:tblPr firstRow="1" firstCol="1" bandRow="1">
                <a:tableStyleId>{5DA37D80-6434-44D0-A028-1B22A696006F}</a:tableStyleId>
              </a:tblPr>
              <a:tblGrid>
                <a:gridCol w="6894759">
                  <a:extLst>
                    <a:ext uri="{9D8B030D-6E8A-4147-A177-3AD203B41FA5}">
                      <a16:colId xmlns:a16="http://schemas.microsoft.com/office/drawing/2014/main" val="26414584"/>
                    </a:ext>
                  </a:extLst>
                </a:gridCol>
                <a:gridCol w="1334841">
                  <a:extLst>
                    <a:ext uri="{9D8B030D-6E8A-4147-A177-3AD203B41FA5}">
                      <a16:colId xmlns:a16="http://schemas.microsoft.com/office/drawing/2014/main" val="3234551612"/>
                    </a:ext>
                  </a:extLst>
                </a:gridCol>
              </a:tblGrid>
              <a:tr h="180000">
                <a:tc gridSpan="2">
                  <a:txBody>
                    <a:bodyPr/>
                    <a:lstStyle/>
                    <a:p>
                      <a:pPr algn="ctr">
                        <a:lnSpc>
                          <a:spcPct val="107000"/>
                        </a:lnSpc>
                        <a:spcAft>
                          <a:spcPts val="800"/>
                        </a:spcAft>
                      </a:pPr>
                      <a:r>
                        <a:rPr lang="en-US" sz="1100">
                          <a:solidFill>
                            <a:schemeClr val="bg1"/>
                          </a:solidFill>
                          <a:effectLst/>
                        </a:rPr>
                        <a:t>NCHRP 17-72 Rating Scheme</a:t>
                      </a:r>
                      <a:endParaRPr lang="en-C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002060"/>
                    </a:solidFill>
                  </a:tcPr>
                </a:tc>
                <a:tc hMerge="1">
                  <a:txBody>
                    <a:bodyPr/>
                    <a:lstStyle/>
                    <a:p>
                      <a:endParaRPr lang="en-CA"/>
                    </a:p>
                  </a:txBody>
                  <a:tcPr/>
                </a:tc>
                <a:extLst>
                  <a:ext uri="{0D108BD9-81ED-4DB2-BD59-A6C34878D82A}">
                    <a16:rowId xmlns:a16="http://schemas.microsoft.com/office/drawing/2014/main" val="3624991457"/>
                  </a:ext>
                </a:extLst>
              </a:tr>
              <a:tr h="180000">
                <a:tc>
                  <a:txBody>
                    <a:bodyPr/>
                    <a:lstStyle/>
                    <a:p>
                      <a:pPr>
                        <a:lnSpc>
                          <a:spcPct val="107000"/>
                        </a:lnSpc>
                        <a:spcAft>
                          <a:spcPts val="800"/>
                        </a:spcAft>
                      </a:pPr>
                      <a:r>
                        <a:rPr lang="en-US" sz="1100" b="0">
                          <a:effectLst/>
                        </a:rPr>
                        <a:t>Rating for number of miles/sites of reference/comparison group</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43695147"/>
                  </a:ext>
                </a:extLst>
              </a:tr>
              <a:tr h="180000">
                <a:tc>
                  <a:txBody>
                    <a:bodyPr/>
                    <a:lstStyle/>
                    <a:p>
                      <a:pPr>
                        <a:lnSpc>
                          <a:spcPct val="107000"/>
                        </a:lnSpc>
                        <a:spcAft>
                          <a:spcPts val="800"/>
                        </a:spcAft>
                      </a:pPr>
                      <a:r>
                        <a:rPr lang="en-US" sz="1100" b="0" i="1">
                          <a:solidFill>
                            <a:srgbClr val="FF0000"/>
                          </a:solidFill>
                          <a:effectLst/>
                        </a:rPr>
                        <a:t>Rating for number of crashes in reference/comparison group</a:t>
                      </a:r>
                      <a:endParaRPr lang="en-CA" sz="1400" b="0" i="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1100" b="0" i="1">
                          <a:solidFill>
                            <a:srgbClr val="FF0000"/>
                          </a:solidFill>
                          <a:effectLst/>
                        </a:rPr>
                        <a:t>0</a:t>
                      </a:r>
                      <a:endParaRPr lang="en-CA" sz="1400" b="0" i="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29310695"/>
                  </a:ext>
                </a:extLst>
              </a:tr>
              <a:tr h="180000">
                <a:tc>
                  <a:txBody>
                    <a:bodyPr/>
                    <a:lstStyle/>
                    <a:p>
                      <a:pPr>
                        <a:lnSpc>
                          <a:spcPct val="107000"/>
                        </a:lnSpc>
                        <a:spcAft>
                          <a:spcPts val="800"/>
                        </a:spcAft>
                      </a:pPr>
                      <a:r>
                        <a:rPr lang="en-US" sz="1100" b="0" i="1">
                          <a:solidFill>
                            <a:srgbClr val="FF0000"/>
                          </a:solidFill>
                          <a:effectLst/>
                        </a:rPr>
                        <a:t>Rating for number of miles/sites of treatment group</a:t>
                      </a:r>
                      <a:endParaRPr lang="en-CA" sz="1400" b="0" i="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1100" b="0" i="1">
                          <a:solidFill>
                            <a:srgbClr val="FF0000"/>
                          </a:solidFill>
                          <a:effectLst/>
                        </a:rPr>
                        <a:t>0</a:t>
                      </a:r>
                      <a:endParaRPr lang="en-CA" sz="1400" b="0" i="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56321742"/>
                  </a:ext>
                </a:extLst>
              </a:tr>
              <a:tr h="180000">
                <a:tc>
                  <a:txBody>
                    <a:bodyPr/>
                    <a:lstStyle/>
                    <a:p>
                      <a:pPr>
                        <a:lnSpc>
                          <a:spcPct val="107000"/>
                        </a:lnSpc>
                        <a:spcAft>
                          <a:spcPts val="800"/>
                        </a:spcAft>
                      </a:pPr>
                      <a:r>
                        <a:rPr lang="en-US" sz="1100" b="0">
                          <a:effectLst/>
                        </a:rPr>
                        <a:t>Rating for number of before plus expected after crashes</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1100" b="0">
                          <a:effectLst/>
                        </a:rPr>
                        <a:t>5</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06053583"/>
                  </a:ext>
                </a:extLst>
              </a:tr>
              <a:tr h="180000">
                <a:tc>
                  <a:txBody>
                    <a:bodyPr/>
                    <a:lstStyle/>
                    <a:p>
                      <a:pPr>
                        <a:lnSpc>
                          <a:spcPct val="107000"/>
                        </a:lnSpc>
                        <a:spcAft>
                          <a:spcPts val="800"/>
                        </a:spcAft>
                      </a:pPr>
                      <a:r>
                        <a:rPr lang="en-US" sz="1100" b="0">
                          <a:effectLst/>
                        </a:rPr>
                        <a:t>Rating for providing at least one traffic volume count in before and after periods</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1924179"/>
                  </a:ext>
                </a:extLst>
              </a:tr>
              <a:tr h="180000">
                <a:tc>
                  <a:txBody>
                    <a:bodyPr/>
                    <a:lstStyle/>
                    <a:p>
                      <a:pPr>
                        <a:lnSpc>
                          <a:spcPct val="107000"/>
                        </a:lnSpc>
                        <a:spcAft>
                          <a:spcPts val="800"/>
                        </a:spcAft>
                      </a:pPr>
                      <a:r>
                        <a:rPr lang="en-US" sz="1100" b="0">
                          <a:effectLst/>
                        </a:rPr>
                        <a:t>Rating for reference/comparison group and treatment group having similar AADT</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110826"/>
                  </a:ext>
                </a:extLst>
              </a:tr>
              <a:tr h="180000">
                <a:tc>
                  <a:txBody>
                    <a:bodyPr/>
                    <a:lstStyle/>
                    <a:p>
                      <a:pPr>
                        <a:lnSpc>
                          <a:spcPct val="107000"/>
                        </a:lnSpc>
                        <a:spcAft>
                          <a:spcPts val="800"/>
                        </a:spcAft>
                      </a:pPr>
                      <a:r>
                        <a:rPr lang="en-US" sz="1100" b="0">
                          <a:effectLst/>
                        </a:rPr>
                        <a:t>Rating for reference/comparison group and treatment group having similar roadway characteristics</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34905210"/>
                  </a:ext>
                </a:extLst>
              </a:tr>
              <a:tr h="180000">
                <a:tc>
                  <a:txBody>
                    <a:bodyPr/>
                    <a:lstStyle/>
                    <a:p>
                      <a:pPr>
                        <a:lnSpc>
                          <a:spcPct val="107000"/>
                        </a:lnSpc>
                        <a:spcAft>
                          <a:spcPts val="800"/>
                        </a:spcAft>
                      </a:pPr>
                      <a:r>
                        <a:rPr lang="en-US" sz="1100" b="0" i="1">
                          <a:solidFill>
                            <a:srgbClr val="FF0000"/>
                          </a:solidFill>
                          <a:effectLst/>
                        </a:rPr>
                        <a:t>Rating for CMF significance level</a:t>
                      </a:r>
                      <a:endParaRPr lang="en-CA" sz="1400" b="0" i="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1100" b="0" i="1">
                          <a:solidFill>
                            <a:srgbClr val="FF0000"/>
                          </a:solidFill>
                          <a:effectLst/>
                        </a:rPr>
                        <a:t>0</a:t>
                      </a:r>
                      <a:endParaRPr lang="en-CA" sz="1400" b="0" i="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22797166"/>
                  </a:ext>
                </a:extLst>
              </a:tr>
              <a:tr h="180000">
                <a:tc>
                  <a:txBody>
                    <a:bodyPr/>
                    <a:lstStyle/>
                    <a:p>
                      <a:pPr>
                        <a:lnSpc>
                          <a:spcPct val="107000"/>
                        </a:lnSpc>
                        <a:spcAft>
                          <a:spcPts val="800"/>
                        </a:spcAft>
                      </a:pPr>
                      <a:r>
                        <a:rPr lang="en-US" sz="1100" b="0">
                          <a:effectLst/>
                        </a:rPr>
                        <a:t>Rating for addressing RTM or system wide implementation </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1100" b="0">
                          <a:effectLst/>
                        </a:rPr>
                        <a:t>25</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5815411"/>
                  </a:ext>
                </a:extLst>
              </a:tr>
              <a:tr h="180000">
                <a:tc>
                  <a:txBody>
                    <a:bodyPr/>
                    <a:lstStyle/>
                    <a:p>
                      <a:pPr>
                        <a:lnSpc>
                          <a:spcPct val="107000"/>
                        </a:lnSpc>
                        <a:spcAft>
                          <a:spcPts val="800"/>
                        </a:spcAft>
                      </a:pPr>
                      <a:r>
                        <a:rPr lang="en-US" sz="1100" b="0">
                          <a:effectLst/>
                        </a:rPr>
                        <a:t>Rating for accounting for spillover/crash migration </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1100" b="0">
                          <a:effectLst/>
                        </a:rPr>
                        <a:t>5</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07522620"/>
                  </a:ext>
                </a:extLst>
              </a:tr>
              <a:tr h="180000">
                <a:tc>
                  <a:txBody>
                    <a:bodyPr/>
                    <a:lstStyle/>
                    <a:p>
                      <a:pPr>
                        <a:lnSpc>
                          <a:spcPct val="107000"/>
                        </a:lnSpc>
                        <a:spcAft>
                          <a:spcPts val="800"/>
                        </a:spcAft>
                      </a:pPr>
                      <a:r>
                        <a:rPr lang="en-US" sz="1100" b="0">
                          <a:effectLst/>
                        </a:rPr>
                        <a:t>Rating for accounting for changes in traffic volume </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18456900"/>
                  </a:ext>
                </a:extLst>
              </a:tr>
              <a:tr h="180000">
                <a:tc>
                  <a:txBody>
                    <a:bodyPr/>
                    <a:lstStyle/>
                    <a:p>
                      <a:pPr>
                        <a:lnSpc>
                          <a:spcPct val="107000"/>
                        </a:lnSpc>
                        <a:spcAft>
                          <a:spcPts val="800"/>
                        </a:spcAft>
                      </a:pPr>
                      <a:r>
                        <a:rPr lang="en-US" sz="1100" b="0">
                          <a:effectLst/>
                        </a:rPr>
                        <a:t>Rating for accounting for time trends and other changes </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4089685"/>
                  </a:ext>
                </a:extLst>
              </a:tr>
              <a:tr h="180000">
                <a:tc>
                  <a:txBody>
                    <a:bodyPr/>
                    <a:lstStyle/>
                    <a:p>
                      <a:pPr>
                        <a:lnSpc>
                          <a:spcPct val="107000"/>
                        </a:lnSpc>
                        <a:spcAft>
                          <a:spcPts val="800"/>
                        </a:spcAft>
                      </a:pPr>
                      <a:r>
                        <a:rPr lang="en-US" sz="1100" b="0">
                          <a:effectLst/>
                        </a:rPr>
                        <a:t>Rating for appropriate SPF functional form</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82182547"/>
                  </a:ext>
                </a:extLst>
              </a:tr>
              <a:tr h="180000">
                <a:tc>
                  <a:txBody>
                    <a:bodyPr/>
                    <a:lstStyle/>
                    <a:p>
                      <a:pPr>
                        <a:lnSpc>
                          <a:spcPct val="107000"/>
                        </a:lnSpc>
                        <a:spcAft>
                          <a:spcPts val="800"/>
                        </a:spcAft>
                      </a:pPr>
                      <a:r>
                        <a:rPr lang="en-US" sz="1100" b="1" u="sng">
                          <a:effectLst/>
                        </a:rPr>
                        <a:t>OVERALL RATING</a:t>
                      </a:r>
                      <a:endParaRPr lang="en-CA" sz="1400" b="1" u="sng">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1100" b="1" u="sng">
                          <a:effectLst/>
                        </a:rPr>
                        <a:t>105</a:t>
                      </a:r>
                      <a:endParaRPr lang="en-CA" sz="1400" b="1" u="sng">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49547998"/>
                  </a:ext>
                </a:extLst>
              </a:tr>
              <a:tr h="180000">
                <a:tc>
                  <a:txBody>
                    <a:bodyPr/>
                    <a:lstStyle/>
                    <a:p>
                      <a:pPr>
                        <a:lnSpc>
                          <a:spcPct val="107000"/>
                        </a:lnSpc>
                        <a:spcAft>
                          <a:spcPts val="800"/>
                        </a:spcAft>
                      </a:pPr>
                      <a:r>
                        <a:rPr lang="en-US" sz="1100" b="1" u="sng">
                          <a:effectLst/>
                        </a:rPr>
                        <a:t>STAR RATING</a:t>
                      </a:r>
                      <a:endParaRPr lang="en-CA" sz="1400" b="1" u="sng">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1100" b="1" u="sng">
                          <a:effectLst/>
                        </a:rPr>
                        <a:t>3 Star</a:t>
                      </a:r>
                      <a:endParaRPr lang="en-CA" sz="1400" b="1" u="sng">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2372230"/>
                  </a:ext>
                </a:extLst>
              </a:tr>
            </a:tbl>
          </a:graphicData>
        </a:graphic>
      </p:graphicFrame>
      <p:sp>
        <p:nvSpPr>
          <p:cNvPr id="8" name="Freeform: Shape 7">
            <a:extLst>
              <a:ext uri="{FF2B5EF4-FFF2-40B4-BE49-F238E27FC236}">
                <a16:creationId xmlns:a16="http://schemas.microsoft.com/office/drawing/2014/main" id="{5A04BB21-A7AF-4B76-AE50-AABC343CC2B5}"/>
              </a:ext>
            </a:extLst>
          </p:cNvPr>
          <p:cNvSpPr/>
          <p:nvPr/>
        </p:nvSpPr>
        <p:spPr>
          <a:xfrm>
            <a:off x="0" y="76200"/>
            <a:ext cx="9144000" cy="5943600"/>
          </a:xfrm>
          <a:custGeom>
            <a:avLst/>
            <a:gdLst>
              <a:gd name="connsiteX0" fmla="*/ 450715 w 9144000"/>
              <a:gd name="connsiteY0" fmla="*/ 1763949 h 5943600"/>
              <a:gd name="connsiteX1" fmla="*/ 450715 w 9144000"/>
              <a:gd name="connsiteY1" fmla="*/ 2335449 h 5943600"/>
              <a:gd name="connsiteX2" fmla="*/ 8693285 w 9144000"/>
              <a:gd name="connsiteY2" fmla="*/ 2335449 h 5943600"/>
              <a:gd name="connsiteX3" fmla="*/ 8693285 w 9144000"/>
              <a:gd name="connsiteY3" fmla="*/ 1763949 h 5943600"/>
              <a:gd name="connsiteX4" fmla="*/ 0 w 9144000"/>
              <a:gd name="connsiteY4" fmla="*/ 0 h 5943600"/>
              <a:gd name="connsiteX5" fmla="*/ 9144000 w 9144000"/>
              <a:gd name="connsiteY5" fmla="*/ 0 h 5943600"/>
              <a:gd name="connsiteX6" fmla="*/ 9144000 w 9144000"/>
              <a:gd name="connsiteY6" fmla="*/ 5943600 h 5943600"/>
              <a:gd name="connsiteX7" fmla="*/ 0 w 9144000"/>
              <a:gd name="connsiteY7" fmla="*/ 594360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5943600">
                <a:moveTo>
                  <a:pt x="450715" y="1763949"/>
                </a:moveTo>
                <a:lnTo>
                  <a:pt x="450715" y="2335449"/>
                </a:lnTo>
                <a:lnTo>
                  <a:pt x="8693285" y="2335449"/>
                </a:lnTo>
                <a:lnTo>
                  <a:pt x="8693285" y="1763949"/>
                </a:lnTo>
                <a:close/>
                <a:moveTo>
                  <a:pt x="0" y="0"/>
                </a:moveTo>
                <a:lnTo>
                  <a:pt x="9144000" y="0"/>
                </a:lnTo>
                <a:lnTo>
                  <a:pt x="9144000" y="5943600"/>
                </a:lnTo>
                <a:lnTo>
                  <a:pt x="0" y="594360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Tree>
    <p:extLst>
      <p:ext uri="{BB962C8B-B14F-4D97-AF65-F5344CB8AC3E}">
        <p14:creationId xmlns:p14="http://schemas.microsoft.com/office/powerpoint/2010/main" val="25898556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3600" i="1"/>
              <a:t>CMF ID 318:</a:t>
            </a:r>
            <a:r>
              <a:rPr lang="en-US" sz="3600"/>
              <a:t> </a:t>
            </a:r>
            <a:r>
              <a:rPr lang="en-US" sz="3600" u="sng"/>
              <a:t>1 Star Rating</a:t>
            </a:r>
            <a:r>
              <a:rPr lang="en-US" sz="3600"/>
              <a:t> (Current) and </a:t>
            </a:r>
            <a:br>
              <a:rPr lang="en-US" sz="3600"/>
            </a:br>
            <a:r>
              <a:rPr lang="en-US" sz="3600" u="sng"/>
              <a:t>3 Star Rating</a:t>
            </a:r>
            <a:r>
              <a:rPr lang="en-US" sz="3600"/>
              <a:t> (17-72 Rating Scheme)</a:t>
            </a:r>
          </a:p>
        </p:txBody>
      </p:sp>
      <p:graphicFrame>
        <p:nvGraphicFramePr>
          <p:cNvPr id="5" name="Content Placeholder 4">
            <a:extLst>
              <a:ext uri="{FF2B5EF4-FFF2-40B4-BE49-F238E27FC236}">
                <a16:creationId xmlns:a16="http://schemas.microsoft.com/office/drawing/2014/main" id="{63C93971-CE0C-4440-9941-65A206988FEF}"/>
              </a:ext>
            </a:extLst>
          </p:cNvPr>
          <p:cNvGraphicFramePr>
            <a:graphicFrameLocks noGrp="1"/>
          </p:cNvGraphicFramePr>
          <p:nvPr>
            <p:ph idx="1"/>
          </p:nvPr>
        </p:nvGraphicFramePr>
        <p:xfrm>
          <a:off x="450715" y="1840149"/>
          <a:ext cx="8229600" cy="571500"/>
        </p:xfrm>
        <a:graphic>
          <a:graphicData uri="http://schemas.openxmlformats.org/drawingml/2006/table">
            <a:tbl>
              <a:tblPr firstRow="1" firstCol="1" bandRow="1">
                <a:tableStyleId>{5DA37D80-6434-44D0-A028-1B22A696006F}</a:tableStyleId>
              </a:tblPr>
              <a:tblGrid>
                <a:gridCol w="6894759">
                  <a:extLst>
                    <a:ext uri="{9D8B030D-6E8A-4147-A177-3AD203B41FA5}">
                      <a16:colId xmlns:a16="http://schemas.microsoft.com/office/drawing/2014/main" val="732618862"/>
                    </a:ext>
                  </a:extLst>
                </a:gridCol>
                <a:gridCol w="1334841">
                  <a:extLst>
                    <a:ext uri="{9D8B030D-6E8A-4147-A177-3AD203B41FA5}">
                      <a16:colId xmlns:a16="http://schemas.microsoft.com/office/drawing/2014/main" val="1362461795"/>
                    </a:ext>
                  </a:extLst>
                </a:gridCol>
              </a:tblGrid>
              <a:tr h="190500">
                <a:tc gridSpan="2">
                  <a:txBody>
                    <a:bodyPr/>
                    <a:lstStyle/>
                    <a:p>
                      <a:pPr algn="ctr">
                        <a:lnSpc>
                          <a:spcPct val="107000"/>
                        </a:lnSpc>
                        <a:spcAft>
                          <a:spcPts val="800"/>
                        </a:spcAft>
                      </a:pPr>
                      <a:r>
                        <a:rPr lang="en-US" sz="1100">
                          <a:solidFill>
                            <a:schemeClr val="bg1"/>
                          </a:solidFill>
                          <a:effectLst/>
                        </a:rPr>
                        <a:t>Current CMF Clearinghouse Rating Scheme</a:t>
                      </a:r>
                      <a:endParaRPr lang="en-C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75000"/>
                      </a:schemeClr>
                    </a:solidFill>
                  </a:tcPr>
                </a:tc>
                <a:tc hMerge="1">
                  <a:txBody>
                    <a:bodyPr/>
                    <a:lstStyle/>
                    <a:p>
                      <a:endParaRPr lang="en-CA"/>
                    </a:p>
                  </a:txBody>
                  <a:tcPr/>
                </a:tc>
                <a:extLst>
                  <a:ext uri="{0D108BD9-81ED-4DB2-BD59-A6C34878D82A}">
                    <a16:rowId xmlns:a16="http://schemas.microsoft.com/office/drawing/2014/main" val="1225361262"/>
                  </a:ext>
                </a:extLst>
              </a:tr>
              <a:tr h="190500">
                <a:tc gridSpan="2">
                  <a:txBody>
                    <a:bodyPr/>
                    <a:lstStyle/>
                    <a:p>
                      <a:pPr algn="ctr">
                        <a:lnSpc>
                          <a:spcPct val="107000"/>
                        </a:lnSpc>
                        <a:spcAft>
                          <a:spcPts val="800"/>
                        </a:spcAft>
                      </a:pPr>
                      <a:r>
                        <a:rPr lang="en-US" sz="1100" b="0">
                          <a:effectLst/>
                        </a:rPr>
                        <a:t>Rating Based on Adjusted Standard Error</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CA"/>
                    </a:p>
                  </a:txBody>
                  <a:tcPr/>
                </a:tc>
                <a:extLst>
                  <a:ext uri="{0D108BD9-81ED-4DB2-BD59-A6C34878D82A}">
                    <a16:rowId xmlns:a16="http://schemas.microsoft.com/office/drawing/2014/main" val="3055618963"/>
                  </a:ext>
                </a:extLst>
              </a:tr>
              <a:tr h="190500">
                <a:tc>
                  <a:txBody>
                    <a:bodyPr/>
                    <a:lstStyle/>
                    <a:p>
                      <a:pPr>
                        <a:lnSpc>
                          <a:spcPct val="107000"/>
                        </a:lnSpc>
                        <a:spcAft>
                          <a:spcPts val="800"/>
                        </a:spcAft>
                      </a:pPr>
                      <a:r>
                        <a:rPr lang="en-US" sz="1100" b="1" u="sng">
                          <a:effectLst/>
                        </a:rPr>
                        <a:t>STAR RATING</a:t>
                      </a:r>
                      <a:endParaRPr lang="en-CA" sz="1400" b="1" u="sng">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US" sz="1100" b="1" u="sng">
                          <a:effectLst/>
                        </a:rPr>
                        <a:t>1 Star</a:t>
                      </a:r>
                      <a:endParaRPr lang="en-CA" sz="1400" b="1" u="sng">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20315531"/>
                  </a:ext>
                </a:extLst>
              </a:tr>
            </a:tbl>
          </a:graphicData>
        </a:graphic>
      </p:graphicFrame>
      <p:graphicFrame>
        <p:nvGraphicFramePr>
          <p:cNvPr id="7" name="Table 6">
            <a:extLst>
              <a:ext uri="{FF2B5EF4-FFF2-40B4-BE49-F238E27FC236}">
                <a16:creationId xmlns:a16="http://schemas.microsoft.com/office/drawing/2014/main" id="{24AB01A0-FCC7-46F3-86E1-A6E45FA2ADB7}"/>
              </a:ext>
            </a:extLst>
          </p:cNvPr>
          <p:cNvGraphicFramePr>
            <a:graphicFrameLocks noGrp="1"/>
          </p:cNvGraphicFramePr>
          <p:nvPr/>
        </p:nvGraphicFramePr>
        <p:xfrm>
          <a:off x="450715" y="2411649"/>
          <a:ext cx="8229600" cy="2880000"/>
        </p:xfrm>
        <a:graphic>
          <a:graphicData uri="http://schemas.openxmlformats.org/drawingml/2006/table">
            <a:tbl>
              <a:tblPr firstRow="1" firstCol="1" bandRow="1">
                <a:tableStyleId>{5DA37D80-6434-44D0-A028-1B22A696006F}</a:tableStyleId>
              </a:tblPr>
              <a:tblGrid>
                <a:gridCol w="6894759">
                  <a:extLst>
                    <a:ext uri="{9D8B030D-6E8A-4147-A177-3AD203B41FA5}">
                      <a16:colId xmlns:a16="http://schemas.microsoft.com/office/drawing/2014/main" val="26414584"/>
                    </a:ext>
                  </a:extLst>
                </a:gridCol>
                <a:gridCol w="1334841">
                  <a:extLst>
                    <a:ext uri="{9D8B030D-6E8A-4147-A177-3AD203B41FA5}">
                      <a16:colId xmlns:a16="http://schemas.microsoft.com/office/drawing/2014/main" val="3234551612"/>
                    </a:ext>
                  </a:extLst>
                </a:gridCol>
              </a:tblGrid>
              <a:tr h="180000">
                <a:tc gridSpan="2">
                  <a:txBody>
                    <a:bodyPr/>
                    <a:lstStyle/>
                    <a:p>
                      <a:pPr algn="ctr">
                        <a:lnSpc>
                          <a:spcPct val="107000"/>
                        </a:lnSpc>
                        <a:spcAft>
                          <a:spcPts val="800"/>
                        </a:spcAft>
                      </a:pPr>
                      <a:r>
                        <a:rPr lang="en-US" sz="1100">
                          <a:solidFill>
                            <a:schemeClr val="bg1"/>
                          </a:solidFill>
                          <a:effectLst/>
                        </a:rPr>
                        <a:t>NCHRP 17-72 Rating Scheme</a:t>
                      </a:r>
                      <a:endParaRPr lang="en-CA"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002060"/>
                    </a:solidFill>
                  </a:tcPr>
                </a:tc>
                <a:tc hMerge="1">
                  <a:txBody>
                    <a:bodyPr/>
                    <a:lstStyle/>
                    <a:p>
                      <a:endParaRPr lang="en-CA"/>
                    </a:p>
                  </a:txBody>
                  <a:tcPr/>
                </a:tc>
                <a:extLst>
                  <a:ext uri="{0D108BD9-81ED-4DB2-BD59-A6C34878D82A}">
                    <a16:rowId xmlns:a16="http://schemas.microsoft.com/office/drawing/2014/main" val="3624991457"/>
                  </a:ext>
                </a:extLst>
              </a:tr>
              <a:tr h="180000">
                <a:tc>
                  <a:txBody>
                    <a:bodyPr/>
                    <a:lstStyle/>
                    <a:p>
                      <a:pPr>
                        <a:lnSpc>
                          <a:spcPct val="107000"/>
                        </a:lnSpc>
                        <a:spcAft>
                          <a:spcPts val="800"/>
                        </a:spcAft>
                      </a:pPr>
                      <a:r>
                        <a:rPr lang="en-US" sz="1100" b="0">
                          <a:effectLst/>
                        </a:rPr>
                        <a:t>Rating for number of miles/sites of reference/comparison group</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43695147"/>
                  </a:ext>
                </a:extLst>
              </a:tr>
              <a:tr h="180000">
                <a:tc>
                  <a:txBody>
                    <a:bodyPr/>
                    <a:lstStyle/>
                    <a:p>
                      <a:pPr>
                        <a:lnSpc>
                          <a:spcPct val="107000"/>
                        </a:lnSpc>
                        <a:spcAft>
                          <a:spcPts val="800"/>
                        </a:spcAft>
                      </a:pPr>
                      <a:r>
                        <a:rPr lang="en-US" sz="1100" b="0" i="1">
                          <a:solidFill>
                            <a:srgbClr val="FF0000"/>
                          </a:solidFill>
                          <a:effectLst/>
                        </a:rPr>
                        <a:t>Rating for number of crashes in reference/comparison group</a:t>
                      </a:r>
                      <a:endParaRPr lang="en-CA" sz="1400" b="0" i="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1100" b="0" i="1">
                          <a:solidFill>
                            <a:srgbClr val="FF0000"/>
                          </a:solidFill>
                          <a:effectLst/>
                        </a:rPr>
                        <a:t>0</a:t>
                      </a:r>
                      <a:endParaRPr lang="en-CA" sz="1400" b="0" i="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29310695"/>
                  </a:ext>
                </a:extLst>
              </a:tr>
              <a:tr h="180000">
                <a:tc>
                  <a:txBody>
                    <a:bodyPr/>
                    <a:lstStyle/>
                    <a:p>
                      <a:pPr>
                        <a:lnSpc>
                          <a:spcPct val="107000"/>
                        </a:lnSpc>
                        <a:spcAft>
                          <a:spcPts val="800"/>
                        </a:spcAft>
                      </a:pPr>
                      <a:r>
                        <a:rPr lang="en-US" sz="1100" b="0" i="1">
                          <a:solidFill>
                            <a:srgbClr val="FF0000"/>
                          </a:solidFill>
                          <a:effectLst/>
                        </a:rPr>
                        <a:t>Rating for number of miles/sites of treatment group</a:t>
                      </a:r>
                      <a:endParaRPr lang="en-CA" sz="1400" b="0" i="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1100" b="0" i="1">
                          <a:solidFill>
                            <a:srgbClr val="FF0000"/>
                          </a:solidFill>
                          <a:effectLst/>
                        </a:rPr>
                        <a:t>0</a:t>
                      </a:r>
                      <a:endParaRPr lang="en-CA" sz="1400" b="0" i="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56321742"/>
                  </a:ext>
                </a:extLst>
              </a:tr>
              <a:tr h="180000">
                <a:tc>
                  <a:txBody>
                    <a:bodyPr/>
                    <a:lstStyle/>
                    <a:p>
                      <a:pPr>
                        <a:lnSpc>
                          <a:spcPct val="107000"/>
                        </a:lnSpc>
                        <a:spcAft>
                          <a:spcPts val="800"/>
                        </a:spcAft>
                      </a:pPr>
                      <a:r>
                        <a:rPr lang="en-US" sz="1100" b="0">
                          <a:effectLst/>
                        </a:rPr>
                        <a:t>Rating for number of before plus expected after crashes</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1100" b="0">
                          <a:effectLst/>
                        </a:rPr>
                        <a:t>5</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06053583"/>
                  </a:ext>
                </a:extLst>
              </a:tr>
              <a:tr h="180000">
                <a:tc>
                  <a:txBody>
                    <a:bodyPr/>
                    <a:lstStyle/>
                    <a:p>
                      <a:pPr>
                        <a:lnSpc>
                          <a:spcPct val="107000"/>
                        </a:lnSpc>
                        <a:spcAft>
                          <a:spcPts val="800"/>
                        </a:spcAft>
                      </a:pPr>
                      <a:r>
                        <a:rPr lang="en-US" sz="1100" b="0">
                          <a:effectLst/>
                        </a:rPr>
                        <a:t>Rating for providing at least one traffic volume count in before and after periods</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1924179"/>
                  </a:ext>
                </a:extLst>
              </a:tr>
              <a:tr h="180000">
                <a:tc>
                  <a:txBody>
                    <a:bodyPr/>
                    <a:lstStyle/>
                    <a:p>
                      <a:pPr>
                        <a:lnSpc>
                          <a:spcPct val="107000"/>
                        </a:lnSpc>
                        <a:spcAft>
                          <a:spcPts val="800"/>
                        </a:spcAft>
                      </a:pPr>
                      <a:r>
                        <a:rPr lang="en-US" sz="1100" b="0">
                          <a:effectLst/>
                        </a:rPr>
                        <a:t>Rating for reference/comparison group and treatment group having similar AADT</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110826"/>
                  </a:ext>
                </a:extLst>
              </a:tr>
              <a:tr h="180000">
                <a:tc>
                  <a:txBody>
                    <a:bodyPr/>
                    <a:lstStyle/>
                    <a:p>
                      <a:pPr>
                        <a:lnSpc>
                          <a:spcPct val="107000"/>
                        </a:lnSpc>
                        <a:spcAft>
                          <a:spcPts val="800"/>
                        </a:spcAft>
                      </a:pPr>
                      <a:r>
                        <a:rPr lang="en-US" sz="1100" b="0">
                          <a:effectLst/>
                        </a:rPr>
                        <a:t>Rating for reference/comparison group and treatment group having similar roadway characteristics</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34905210"/>
                  </a:ext>
                </a:extLst>
              </a:tr>
              <a:tr h="180000">
                <a:tc>
                  <a:txBody>
                    <a:bodyPr/>
                    <a:lstStyle/>
                    <a:p>
                      <a:pPr>
                        <a:lnSpc>
                          <a:spcPct val="107000"/>
                        </a:lnSpc>
                        <a:spcAft>
                          <a:spcPts val="800"/>
                        </a:spcAft>
                      </a:pPr>
                      <a:r>
                        <a:rPr lang="en-US" sz="1100" b="0" i="1">
                          <a:solidFill>
                            <a:srgbClr val="FF0000"/>
                          </a:solidFill>
                          <a:effectLst/>
                        </a:rPr>
                        <a:t>Rating for CMF significance level</a:t>
                      </a:r>
                      <a:endParaRPr lang="en-CA" sz="1400" b="0" i="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1100" b="0" i="1">
                          <a:solidFill>
                            <a:srgbClr val="FF0000"/>
                          </a:solidFill>
                          <a:effectLst/>
                        </a:rPr>
                        <a:t>0</a:t>
                      </a:r>
                      <a:endParaRPr lang="en-CA" sz="1400" b="0" i="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22797166"/>
                  </a:ext>
                </a:extLst>
              </a:tr>
              <a:tr h="180000">
                <a:tc>
                  <a:txBody>
                    <a:bodyPr/>
                    <a:lstStyle/>
                    <a:p>
                      <a:pPr>
                        <a:lnSpc>
                          <a:spcPct val="107000"/>
                        </a:lnSpc>
                        <a:spcAft>
                          <a:spcPts val="800"/>
                        </a:spcAft>
                      </a:pPr>
                      <a:r>
                        <a:rPr lang="en-US" sz="1100" b="0">
                          <a:effectLst/>
                        </a:rPr>
                        <a:t>Rating for addressing RTM or system wide implementation </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1100" b="0">
                          <a:effectLst/>
                        </a:rPr>
                        <a:t>25</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5815411"/>
                  </a:ext>
                </a:extLst>
              </a:tr>
              <a:tr h="180000">
                <a:tc>
                  <a:txBody>
                    <a:bodyPr/>
                    <a:lstStyle/>
                    <a:p>
                      <a:pPr>
                        <a:lnSpc>
                          <a:spcPct val="107000"/>
                        </a:lnSpc>
                        <a:spcAft>
                          <a:spcPts val="800"/>
                        </a:spcAft>
                      </a:pPr>
                      <a:r>
                        <a:rPr lang="en-US" sz="1100" b="0">
                          <a:effectLst/>
                        </a:rPr>
                        <a:t>Rating for accounting for spillover/crash migration </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1100" b="0">
                          <a:effectLst/>
                        </a:rPr>
                        <a:t>5</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07522620"/>
                  </a:ext>
                </a:extLst>
              </a:tr>
              <a:tr h="180000">
                <a:tc>
                  <a:txBody>
                    <a:bodyPr/>
                    <a:lstStyle/>
                    <a:p>
                      <a:pPr>
                        <a:lnSpc>
                          <a:spcPct val="107000"/>
                        </a:lnSpc>
                        <a:spcAft>
                          <a:spcPts val="800"/>
                        </a:spcAft>
                      </a:pPr>
                      <a:r>
                        <a:rPr lang="en-US" sz="1100" b="0">
                          <a:effectLst/>
                        </a:rPr>
                        <a:t>Rating for accounting for changes in traffic volume </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18456900"/>
                  </a:ext>
                </a:extLst>
              </a:tr>
              <a:tr h="180000">
                <a:tc>
                  <a:txBody>
                    <a:bodyPr/>
                    <a:lstStyle/>
                    <a:p>
                      <a:pPr>
                        <a:lnSpc>
                          <a:spcPct val="107000"/>
                        </a:lnSpc>
                        <a:spcAft>
                          <a:spcPts val="800"/>
                        </a:spcAft>
                      </a:pPr>
                      <a:r>
                        <a:rPr lang="en-US" sz="1100" b="0">
                          <a:effectLst/>
                        </a:rPr>
                        <a:t>Rating for accounting for time trends and other changes </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4089685"/>
                  </a:ext>
                </a:extLst>
              </a:tr>
              <a:tr h="180000">
                <a:tc>
                  <a:txBody>
                    <a:bodyPr/>
                    <a:lstStyle/>
                    <a:p>
                      <a:pPr>
                        <a:lnSpc>
                          <a:spcPct val="107000"/>
                        </a:lnSpc>
                        <a:spcAft>
                          <a:spcPts val="800"/>
                        </a:spcAft>
                      </a:pPr>
                      <a:r>
                        <a:rPr lang="en-US" sz="1100" b="0">
                          <a:effectLst/>
                        </a:rPr>
                        <a:t>Rating for appropriate SPF functional form</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1100" b="0">
                          <a:effectLst/>
                        </a:rPr>
                        <a:t>10</a:t>
                      </a:r>
                      <a:endParaRPr lang="en-CA"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82182547"/>
                  </a:ext>
                </a:extLst>
              </a:tr>
              <a:tr h="180000">
                <a:tc>
                  <a:txBody>
                    <a:bodyPr/>
                    <a:lstStyle/>
                    <a:p>
                      <a:pPr>
                        <a:lnSpc>
                          <a:spcPct val="107000"/>
                        </a:lnSpc>
                        <a:spcAft>
                          <a:spcPts val="800"/>
                        </a:spcAft>
                      </a:pPr>
                      <a:r>
                        <a:rPr lang="en-US" sz="1100" b="1" u="sng">
                          <a:effectLst/>
                        </a:rPr>
                        <a:t>OVERALL RATING</a:t>
                      </a:r>
                      <a:endParaRPr lang="en-CA" sz="1400" b="1" u="sng">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1100" b="1" u="sng">
                          <a:effectLst/>
                        </a:rPr>
                        <a:t>105</a:t>
                      </a:r>
                      <a:endParaRPr lang="en-CA" sz="1400" b="1" u="sng">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49547998"/>
                  </a:ext>
                </a:extLst>
              </a:tr>
              <a:tr h="180000">
                <a:tc>
                  <a:txBody>
                    <a:bodyPr/>
                    <a:lstStyle/>
                    <a:p>
                      <a:pPr>
                        <a:lnSpc>
                          <a:spcPct val="107000"/>
                        </a:lnSpc>
                        <a:spcAft>
                          <a:spcPts val="800"/>
                        </a:spcAft>
                      </a:pPr>
                      <a:r>
                        <a:rPr lang="en-US" sz="1100" b="1" u="sng">
                          <a:effectLst/>
                        </a:rPr>
                        <a:t>STAR RATING</a:t>
                      </a:r>
                      <a:endParaRPr lang="en-CA" sz="1400" b="1" u="sng">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en-US" sz="1100" b="1" u="sng">
                          <a:effectLst/>
                        </a:rPr>
                        <a:t>3 Star</a:t>
                      </a:r>
                      <a:endParaRPr lang="en-CA" sz="1400" b="1" u="sng">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2372230"/>
                  </a:ext>
                </a:extLst>
              </a:tr>
            </a:tbl>
          </a:graphicData>
        </a:graphic>
      </p:graphicFrame>
      <p:sp>
        <p:nvSpPr>
          <p:cNvPr id="8" name="Freeform: Shape 7">
            <a:extLst>
              <a:ext uri="{FF2B5EF4-FFF2-40B4-BE49-F238E27FC236}">
                <a16:creationId xmlns:a16="http://schemas.microsoft.com/office/drawing/2014/main" id="{D07B7C89-9852-4262-B313-50C010BAD364}"/>
              </a:ext>
            </a:extLst>
          </p:cNvPr>
          <p:cNvSpPr/>
          <p:nvPr/>
        </p:nvSpPr>
        <p:spPr>
          <a:xfrm>
            <a:off x="0" y="76200"/>
            <a:ext cx="9144000" cy="5943600"/>
          </a:xfrm>
          <a:custGeom>
            <a:avLst/>
            <a:gdLst>
              <a:gd name="connsiteX0" fmla="*/ 450715 w 9144000"/>
              <a:gd name="connsiteY0" fmla="*/ 2335449 h 5943600"/>
              <a:gd name="connsiteX1" fmla="*/ 450715 w 9144000"/>
              <a:gd name="connsiteY1" fmla="*/ 5215449 h 5943600"/>
              <a:gd name="connsiteX2" fmla="*/ 8693285 w 9144000"/>
              <a:gd name="connsiteY2" fmla="*/ 5215449 h 5943600"/>
              <a:gd name="connsiteX3" fmla="*/ 8693285 w 9144000"/>
              <a:gd name="connsiteY3" fmla="*/ 2335449 h 5943600"/>
              <a:gd name="connsiteX4" fmla="*/ 0 w 9144000"/>
              <a:gd name="connsiteY4" fmla="*/ 0 h 5943600"/>
              <a:gd name="connsiteX5" fmla="*/ 9144000 w 9144000"/>
              <a:gd name="connsiteY5" fmla="*/ 0 h 5943600"/>
              <a:gd name="connsiteX6" fmla="*/ 9144000 w 9144000"/>
              <a:gd name="connsiteY6" fmla="*/ 5943600 h 5943600"/>
              <a:gd name="connsiteX7" fmla="*/ 0 w 9144000"/>
              <a:gd name="connsiteY7" fmla="*/ 594360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5943600">
                <a:moveTo>
                  <a:pt x="450715" y="2335449"/>
                </a:moveTo>
                <a:lnTo>
                  <a:pt x="450715" y="5215449"/>
                </a:lnTo>
                <a:lnTo>
                  <a:pt x="8693285" y="5215449"/>
                </a:lnTo>
                <a:lnTo>
                  <a:pt x="8693285" y="2335449"/>
                </a:lnTo>
                <a:close/>
                <a:moveTo>
                  <a:pt x="0" y="0"/>
                </a:moveTo>
                <a:lnTo>
                  <a:pt x="9144000" y="0"/>
                </a:lnTo>
                <a:lnTo>
                  <a:pt x="9144000" y="5943600"/>
                </a:lnTo>
                <a:lnTo>
                  <a:pt x="0" y="594360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Tree>
    <p:extLst>
      <p:ext uri="{BB962C8B-B14F-4D97-AF65-F5344CB8AC3E}">
        <p14:creationId xmlns:p14="http://schemas.microsoft.com/office/powerpoint/2010/main" val="23663652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870AF-21F4-40EC-8969-D92062AD065E}"/>
              </a:ext>
            </a:extLst>
          </p:cNvPr>
          <p:cNvSpPr>
            <a:spLocks noGrp="1"/>
          </p:cNvSpPr>
          <p:nvPr>
            <p:ph type="title"/>
          </p:nvPr>
        </p:nvSpPr>
        <p:spPr/>
        <p:txBody>
          <a:bodyPr/>
          <a:lstStyle/>
          <a:p>
            <a:r>
              <a:rPr lang="en-US">
                <a:cs typeface="Arial"/>
              </a:rPr>
              <a:t>Poll</a:t>
            </a:r>
            <a:endParaRPr lang="en-US"/>
          </a:p>
        </p:txBody>
      </p:sp>
      <p:sp>
        <p:nvSpPr>
          <p:cNvPr id="3" name="Content Placeholder 2">
            <a:extLst>
              <a:ext uri="{FF2B5EF4-FFF2-40B4-BE49-F238E27FC236}">
                <a16:creationId xmlns:a16="http://schemas.microsoft.com/office/drawing/2014/main" id="{3D2E139E-54E0-4009-BCD8-2FBE64EEC433}"/>
              </a:ext>
            </a:extLst>
          </p:cNvPr>
          <p:cNvSpPr>
            <a:spLocks noGrp="1"/>
          </p:cNvSpPr>
          <p:nvPr>
            <p:ph idx="1"/>
          </p:nvPr>
        </p:nvSpPr>
        <p:spPr/>
        <p:txBody>
          <a:bodyPr/>
          <a:lstStyle/>
          <a:p>
            <a:pPr>
              <a:buFont typeface="Calibri,Calibri_MSFontService,Sans-Serif"/>
            </a:pPr>
            <a:r>
              <a:rPr lang="en-US" sz="2800" b="1" dirty="0">
                <a:ea typeface="+mn-lt"/>
                <a:cs typeface="+mn-lt"/>
              </a:rPr>
              <a:t>Do you expect the new ratings to impact you and/or your customers? (select one answer)</a:t>
            </a:r>
            <a:endParaRPr lang="en-US" sz="2800" dirty="0">
              <a:ea typeface="+mn-lt"/>
              <a:cs typeface="+mn-lt"/>
            </a:endParaRPr>
          </a:p>
          <a:p>
            <a:pPr lvl="1">
              <a:buFont typeface="Calibri,Calibri_MSFontService,Sans-Serif"/>
              <a:buChar char="–"/>
            </a:pPr>
            <a:r>
              <a:rPr lang="en-US" sz="2400" b="1" dirty="0">
                <a:ea typeface="+mn-lt"/>
                <a:cs typeface="+mn-lt"/>
              </a:rPr>
              <a:t>Yes, definitely</a:t>
            </a:r>
            <a:endParaRPr lang="en-US" sz="2400" dirty="0">
              <a:ea typeface="+mn-lt"/>
              <a:cs typeface="+mn-lt"/>
            </a:endParaRPr>
          </a:p>
          <a:p>
            <a:pPr lvl="1">
              <a:buFont typeface="Calibri,Calibri_MSFontService,Sans-Serif"/>
              <a:buChar char="–"/>
            </a:pPr>
            <a:r>
              <a:rPr lang="en-US" sz="2400" b="1" dirty="0">
                <a:ea typeface="+mn-lt"/>
                <a:cs typeface="+mn-lt"/>
              </a:rPr>
              <a:t>Yes, likely but not in a significant way</a:t>
            </a:r>
            <a:endParaRPr lang="en-US" sz="2400" dirty="0">
              <a:ea typeface="+mn-lt"/>
              <a:cs typeface="+mn-lt"/>
            </a:endParaRPr>
          </a:p>
          <a:p>
            <a:pPr lvl="1">
              <a:buFont typeface="Calibri,Calibri_MSFontService,Sans-Serif"/>
              <a:buChar char="–"/>
            </a:pPr>
            <a:r>
              <a:rPr lang="en-US" sz="2400" b="1" dirty="0">
                <a:ea typeface="+mn-lt"/>
                <a:cs typeface="+mn-lt"/>
              </a:rPr>
              <a:t>No, it’s unlikely</a:t>
            </a:r>
            <a:endParaRPr lang="en-US" sz="2400" dirty="0">
              <a:ea typeface="+mn-lt"/>
              <a:cs typeface="+mn-lt"/>
            </a:endParaRPr>
          </a:p>
          <a:p>
            <a:pPr lvl="1">
              <a:buFont typeface="Calibri,Calibri_MSFontService,Sans-Serif"/>
              <a:buChar char="–"/>
            </a:pPr>
            <a:r>
              <a:rPr lang="en-US" sz="2400" b="1" dirty="0">
                <a:ea typeface="+mn-lt"/>
                <a:cs typeface="+mn-lt"/>
              </a:rPr>
              <a:t>No, absolutely not</a:t>
            </a:r>
          </a:p>
          <a:p>
            <a:pPr lvl="1">
              <a:buFont typeface="Calibri,Calibri_MSFontService,Sans-Serif"/>
              <a:buChar char="–"/>
            </a:pPr>
            <a:r>
              <a:rPr lang="en-US" sz="2400" b="1" dirty="0">
                <a:ea typeface="+mn-lt"/>
                <a:cs typeface="+mn-lt"/>
              </a:rPr>
              <a:t>I’m not sure</a:t>
            </a:r>
            <a:endParaRPr lang="en-US" sz="2400" dirty="0">
              <a:ea typeface="+mn-lt"/>
              <a:cs typeface="+mn-lt"/>
            </a:endParaRPr>
          </a:p>
          <a:p>
            <a:pPr marL="0" indent="0">
              <a:buNone/>
            </a:pPr>
            <a:endParaRPr lang="en-US" dirty="0">
              <a:cs typeface="Arial"/>
            </a:endParaRPr>
          </a:p>
        </p:txBody>
      </p:sp>
    </p:spTree>
    <p:extLst>
      <p:ext uri="{BB962C8B-B14F-4D97-AF65-F5344CB8AC3E}">
        <p14:creationId xmlns:p14="http://schemas.microsoft.com/office/powerpoint/2010/main" val="2117398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B0BC431-1D27-4619-9880-7A7888BAD8A5}"/>
              </a:ext>
            </a:extLst>
          </p:cNvPr>
          <p:cNvPicPr>
            <a:picLocks noChangeAspect="1"/>
          </p:cNvPicPr>
          <p:nvPr/>
        </p:nvPicPr>
        <p:blipFill rotWithShape="1">
          <a:blip r:embed="rId3">
            <a:extLst>
              <a:ext uri="{28A0092B-C50C-407E-A947-70E740481C1C}">
                <a14:useLocalDpi xmlns:a14="http://schemas.microsoft.com/office/drawing/2010/main" val="0"/>
              </a:ext>
            </a:extLst>
          </a:blip>
          <a:srcRect l="1685" r="3" b="3"/>
          <a:stretch/>
        </p:blipFill>
        <p:spPr>
          <a:xfrm>
            <a:off x="4647116" y="2525176"/>
            <a:ext cx="1807649" cy="1807649"/>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7" name="Picture 6">
            <a:extLst>
              <a:ext uri="{FF2B5EF4-FFF2-40B4-BE49-F238E27FC236}">
                <a16:creationId xmlns:a16="http://schemas.microsoft.com/office/drawing/2014/main" id="{0D12BBAD-1177-47E0-A3CE-16AAA5C37B8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000" r="6002" b="2"/>
          <a:stretch/>
        </p:blipFill>
        <p:spPr>
          <a:xfrm>
            <a:off x="2689235" y="2467390"/>
            <a:ext cx="1807649" cy="1807649"/>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5" name="Picture 4">
            <a:extLst>
              <a:ext uri="{FF2B5EF4-FFF2-40B4-BE49-F238E27FC236}">
                <a16:creationId xmlns:a16="http://schemas.microsoft.com/office/drawing/2014/main" id="{33DF174F-2F28-426F-9FC4-F4F81EF3665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625" r="5" b="25379"/>
          <a:stretch/>
        </p:blipFill>
        <p:spPr>
          <a:xfrm>
            <a:off x="731354" y="2525176"/>
            <a:ext cx="1807649" cy="1807649"/>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11" name="Picture 10">
            <a:extLst>
              <a:ext uri="{FF2B5EF4-FFF2-40B4-BE49-F238E27FC236}">
                <a16:creationId xmlns:a16="http://schemas.microsoft.com/office/drawing/2014/main" id="{A34EFDB6-7B8C-43C0-B821-0C95405956A2}"/>
              </a:ext>
            </a:extLst>
          </p:cNvPr>
          <p:cNvPicPr>
            <a:picLocks noChangeAspect="1"/>
          </p:cNvPicPr>
          <p:nvPr/>
        </p:nvPicPr>
        <p:blipFill rotWithShape="1">
          <a:blip r:embed="rId6">
            <a:extLst>
              <a:ext uri="{28A0092B-C50C-407E-A947-70E740481C1C}">
                <a14:useLocalDpi xmlns:a14="http://schemas.microsoft.com/office/drawing/2010/main" val="0"/>
              </a:ext>
            </a:extLst>
          </a:blip>
          <a:srcRect r="555" b="-3"/>
          <a:stretch/>
        </p:blipFill>
        <p:spPr>
          <a:xfrm>
            <a:off x="6604997" y="2467390"/>
            <a:ext cx="1807649" cy="1807649"/>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sp>
        <p:nvSpPr>
          <p:cNvPr id="14" name="Rectangle 13">
            <a:extLst>
              <a:ext uri="{FF2B5EF4-FFF2-40B4-BE49-F238E27FC236}">
                <a16:creationId xmlns:a16="http://schemas.microsoft.com/office/drawing/2014/main" id="{855D609F-DA1D-4F62-9FA2-DB6F2E91E0B6}"/>
              </a:ext>
            </a:extLst>
          </p:cNvPr>
          <p:cNvSpPr/>
          <p:nvPr/>
        </p:nvSpPr>
        <p:spPr>
          <a:xfrm>
            <a:off x="731354" y="4512577"/>
            <a:ext cx="1807649" cy="3617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Karen Scurry</a:t>
            </a:r>
            <a:endParaRPr lang="en-US" sz="1500" dirty="0">
              <a:solidFill>
                <a:schemeClr val="tx1"/>
              </a:solidFill>
            </a:endParaRPr>
          </a:p>
        </p:txBody>
      </p:sp>
      <p:sp>
        <p:nvSpPr>
          <p:cNvPr id="15" name="Rectangle 14">
            <a:extLst>
              <a:ext uri="{FF2B5EF4-FFF2-40B4-BE49-F238E27FC236}">
                <a16:creationId xmlns:a16="http://schemas.microsoft.com/office/drawing/2014/main" id="{42306005-5F8B-40DA-907C-9537CD07BEEE}"/>
              </a:ext>
            </a:extLst>
          </p:cNvPr>
          <p:cNvSpPr/>
          <p:nvPr/>
        </p:nvSpPr>
        <p:spPr>
          <a:xfrm>
            <a:off x="2689235" y="4512577"/>
            <a:ext cx="1807649" cy="3617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Jerry Roche</a:t>
            </a:r>
            <a:endParaRPr lang="en-US" sz="1500" dirty="0">
              <a:solidFill>
                <a:schemeClr val="tx1"/>
              </a:solidFill>
            </a:endParaRPr>
          </a:p>
        </p:txBody>
      </p:sp>
      <p:sp>
        <p:nvSpPr>
          <p:cNvPr id="16" name="Rectangle 15">
            <a:extLst>
              <a:ext uri="{FF2B5EF4-FFF2-40B4-BE49-F238E27FC236}">
                <a16:creationId xmlns:a16="http://schemas.microsoft.com/office/drawing/2014/main" id="{22BF855A-0B1E-4D8D-8984-61632B4FAA59}"/>
              </a:ext>
            </a:extLst>
          </p:cNvPr>
          <p:cNvSpPr/>
          <p:nvPr/>
        </p:nvSpPr>
        <p:spPr>
          <a:xfrm>
            <a:off x="4647116" y="4512577"/>
            <a:ext cx="1807649" cy="3617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John McFadden</a:t>
            </a:r>
            <a:endParaRPr lang="en-US" sz="1500" dirty="0">
              <a:solidFill>
                <a:schemeClr val="tx1"/>
              </a:solidFill>
            </a:endParaRPr>
          </a:p>
        </p:txBody>
      </p:sp>
      <p:sp>
        <p:nvSpPr>
          <p:cNvPr id="17" name="Rectangle 16">
            <a:extLst>
              <a:ext uri="{FF2B5EF4-FFF2-40B4-BE49-F238E27FC236}">
                <a16:creationId xmlns:a16="http://schemas.microsoft.com/office/drawing/2014/main" id="{E164ECAA-CA0B-49DF-BEAE-A3C8C690426F}"/>
              </a:ext>
            </a:extLst>
          </p:cNvPr>
          <p:cNvSpPr/>
          <p:nvPr/>
        </p:nvSpPr>
        <p:spPr>
          <a:xfrm>
            <a:off x="6604997" y="4512577"/>
            <a:ext cx="1807649" cy="3617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David Petrucci</a:t>
            </a:r>
            <a:endParaRPr lang="en-US" sz="1500" dirty="0">
              <a:solidFill>
                <a:schemeClr val="tx1"/>
              </a:solidFill>
            </a:endParaRPr>
          </a:p>
        </p:txBody>
      </p:sp>
      <p:sp>
        <p:nvSpPr>
          <p:cNvPr id="18" name="Rectangle 17">
            <a:extLst>
              <a:ext uri="{FF2B5EF4-FFF2-40B4-BE49-F238E27FC236}">
                <a16:creationId xmlns:a16="http://schemas.microsoft.com/office/drawing/2014/main" id="{A94CE75E-6BEF-4F1A-94A4-F620D26B5086}"/>
              </a:ext>
            </a:extLst>
          </p:cNvPr>
          <p:cNvSpPr/>
          <p:nvPr/>
        </p:nvSpPr>
        <p:spPr>
          <a:xfrm>
            <a:off x="731354" y="4809044"/>
            <a:ext cx="1807649" cy="3617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Office of Safety</a:t>
            </a:r>
            <a:endParaRPr lang="en-US" sz="1200" dirty="0">
              <a:solidFill>
                <a:schemeClr val="tx1"/>
              </a:solidFill>
            </a:endParaRPr>
          </a:p>
        </p:txBody>
      </p:sp>
      <p:sp>
        <p:nvSpPr>
          <p:cNvPr id="19" name="Rectangle 18">
            <a:extLst>
              <a:ext uri="{FF2B5EF4-FFF2-40B4-BE49-F238E27FC236}">
                <a16:creationId xmlns:a16="http://schemas.microsoft.com/office/drawing/2014/main" id="{60D7EF46-1CE4-41DB-9321-5F24D718E09A}"/>
              </a:ext>
            </a:extLst>
          </p:cNvPr>
          <p:cNvSpPr/>
          <p:nvPr/>
        </p:nvSpPr>
        <p:spPr>
          <a:xfrm>
            <a:off x="2689235" y="4809044"/>
            <a:ext cx="1807649" cy="3617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Office of Safety</a:t>
            </a:r>
            <a:endParaRPr lang="en-US" sz="1200" dirty="0">
              <a:solidFill>
                <a:schemeClr val="tx1"/>
              </a:solidFill>
            </a:endParaRPr>
          </a:p>
        </p:txBody>
      </p:sp>
      <p:sp>
        <p:nvSpPr>
          <p:cNvPr id="21" name="Rectangle 20">
            <a:extLst>
              <a:ext uri="{FF2B5EF4-FFF2-40B4-BE49-F238E27FC236}">
                <a16:creationId xmlns:a16="http://schemas.microsoft.com/office/drawing/2014/main" id="{5F1DF6D6-F7C0-48B0-9221-B5723635F55C}"/>
              </a:ext>
            </a:extLst>
          </p:cNvPr>
          <p:cNvSpPr/>
          <p:nvPr/>
        </p:nvSpPr>
        <p:spPr>
          <a:xfrm>
            <a:off x="6604998" y="4809043"/>
            <a:ext cx="1646374" cy="4160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Resource Center</a:t>
            </a:r>
            <a:endParaRPr lang="en-US" sz="1200" dirty="0">
              <a:solidFill>
                <a:schemeClr val="tx1"/>
              </a:solidFill>
            </a:endParaRPr>
          </a:p>
        </p:txBody>
      </p:sp>
      <p:sp>
        <p:nvSpPr>
          <p:cNvPr id="22" name="Rectangle 21"/>
          <p:cNvSpPr/>
          <p:nvPr/>
        </p:nvSpPr>
        <p:spPr>
          <a:xfrm>
            <a:off x="4727753" y="5054063"/>
            <a:ext cx="1646374" cy="4160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Resource Center</a:t>
            </a:r>
            <a:endParaRPr lang="en-US" sz="1200" dirty="0">
              <a:solidFill>
                <a:schemeClr val="tx1"/>
              </a:solidFill>
            </a:endParaRPr>
          </a:p>
        </p:txBody>
      </p:sp>
      <p:sp>
        <p:nvSpPr>
          <p:cNvPr id="2" name="Title 1"/>
          <p:cNvSpPr>
            <a:spLocks noGrp="1"/>
          </p:cNvSpPr>
          <p:nvPr>
            <p:ph type="title"/>
          </p:nvPr>
        </p:nvSpPr>
        <p:spPr/>
        <p:txBody>
          <a:bodyPr/>
          <a:lstStyle/>
          <a:p>
            <a:r>
              <a:rPr lang="en-US" dirty="0"/>
              <a:t>Today’s Presenters</a:t>
            </a:r>
          </a:p>
        </p:txBody>
      </p:sp>
    </p:spTree>
    <p:extLst>
      <p:ext uri="{BB962C8B-B14F-4D97-AF65-F5344CB8AC3E}">
        <p14:creationId xmlns:p14="http://schemas.microsoft.com/office/powerpoint/2010/main" val="33529543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lstStyle/>
          <a:p>
            <a:r>
              <a:rPr lang="en-US"/>
              <a:t>Question &amp; Answers</a:t>
            </a:r>
          </a:p>
        </p:txBody>
      </p:sp>
      <p:sp>
        <p:nvSpPr>
          <p:cNvPr id="5" name="TextBox 4"/>
          <p:cNvSpPr txBox="1"/>
          <p:nvPr/>
        </p:nvSpPr>
        <p:spPr>
          <a:xfrm>
            <a:off x="4400843" y="4953000"/>
            <a:ext cx="4724400" cy="369332"/>
          </a:xfrm>
          <a:prstGeom prst="rect">
            <a:avLst/>
          </a:prstGeom>
          <a:noFill/>
        </p:spPr>
        <p:txBody>
          <a:bodyPr wrap="square" rtlCol="0">
            <a:spAutoFit/>
          </a:bodyPr>
          <a:lstStyle/>
          <a:p>
            <a:r>
              <a:rPr lang="en-US"/>
              <a:t>Dave Petrucci, FHWA Resource Center </a:t>
            </a:r>
          </a:p>
        </p:txBody>
      </p:sp>
    </p:spTree>
    <p:extLst>
      <p:ext uri="{BB962C8B-B14F-4D97-AF65-F5344CB8AC3E}">
        <p14:creationId xmlns:p14="http://schemas.microsoft.com/office/powerpoint/2010/main" val="11744011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67880" cy="1143000"/>
          </a:xfrm>
        </p:spPr>
        <p:txBody>
          <a:bodyPr/>
          <a:lstStyle/>
          <a:p>
            <a:pPr algn="l"/>
            <a:r>
              <a:rPr lang="en-US" sz="4000" u="sng">
                <a:ea typeface="+mj-lt"/>
                <a:cs typeface="+mj-lt"/>
              </a:rPr>
              <a:t>What should I do next, if anything?</a:t>
            </a:r>
          </a:p>
        </p:txBody>
      </p:sp>
      <p:sp>
        <p:nvSpPr>
          <p:cNvPr id="3" name="Content Placeholder 2"/>
          <p:cNvSpPr>
            <a:spLocks noGrp="1"/>
          </p:cNvSpPr>
          <p:nvPr>
            <p:ph idx="1"/>
          </p:nvPr>
        </p:nvSpPr>
        <p:spPr/>
        <p:txBody>
          <a:bodyPr/>
          <a:lstStyle/>
          <a:p>
            <a:r>
              <a:rPr lang="en-US" i="1" dirty="0">
                <a:cs typeface="Arial"/>
              </a:rPr>
              <a:t>It depends, but if you, your organization, or your projects are using CMF's from the Clearinghouse, and their star quality ratings are of interest, we encourage you to review the changes discussed today, and continue to select the most appropriate CMF's as you would define them.</a:t>
            </a:r>
          </a:p>
          <a:p>
            <a:endParaRPr lang="en-US" dirty="0">
              <a:cs typeface="Arial"/>
            </a:endParaRPr>
          </a:p>
          <a:p>
            <a:endParaRPr lang="en-US" dirty="0">
              <a:cs typeface="Arial"/>
            </a:endParaRPr>
          </a:p>
          <a:p>
            <a:endParaRPr lang="en-US" dirty="0">
              <a:cs typeface="Arial"/>
            </a:endParaRPr>
          </a:p>
          <a:p>
            <a:endParaRPr lang="en-US" dirty="0">
              <a:cs typeface="Arial"/>
            </a:endParaRPr>
          </a:p>
        </p:txBody>
      </p:sp>
    </p:spTree>
    <p:extLst>
      <p:ext uri="{BB962C8B-B14F-4D97-AF65-F5344CB8AC3E}">
        <p14:creationId xmlns:p14="http://schemas.microsoft.com/office/powerpoint/2010/main" val="35989273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689" y="274638"/>
            <a:ext cx="8706159" cy="1143000"/>
          </a:xfrm>
        </p:spPr>
        <p:txBody>
          <a:bodyPr/>
          <a:lstStyle/>
          <a:p>
            <a:pPr algn="l"/>
            <a:r>
              <a:rPr lang="en-US" sz="4000" u="sng">
                <a:ea typeface="+mj-lt"/>
                <a:cs typeface="+mj-lt"/>
              </a:rPr>
              <a:t>Where can I find CMF score details?</a:t>
            </a:r>
          </a:p>
        </p:txBody>
      </p:sp>
      <p:sp>
        <p:nvSpPr>
          <p:cNvPr id="3" name="Content Placeholder 2"/>
          <p:cNvSpPr>
            <a:spLocks noGrp="1"/>
          </p:cNvSpPr>
          <p:nvPr>
            <p:ph idx="1"/>
          </p:nvPr>
        </p:nvSpPr>
        <p:spPr/>
        <p:txBody>
          <a:bodyPr/>
          <a:lstStyle/>
          <a:p>
            <a:r>
              <a:rPr lang="en-US" i="1" dirty="0">
                <a:ea typeface="+mn-lt"/>
                <a:cs typeface="+mn-lt"/>
              </a:rPr>
              <a:t>While visiting the </a:t>
            </a:r>
            <a:r>
              <a:rPr lang="en-US" i="1" dirty="0">
                <a:ea typeface="+mn-lt"/>
                <a:cs typeface="+mn-lt"/>
                <a:hlinkClick r:id="rId2"/>
              </a:rPr>
              <a:t>Clearinghouse</a:t>
            </a:r>
            <a:r>
              <a:rPr lang="en-US" i="1" dirty="0">
                <a:ea typeface="+mn-lt"/>
                <a:cs typeface="+mn-lt"/>
              </a:rPr>
              <a:t> and viewing a CMF/CRF ID Report, to the right of the star quality rating, select </a:t>
            </a:r>
            <a:r>
              <a:rPr lang="en-US" b="1" i="1" dirty="0">
                <a:ea typeface="+mn-lt"/>
                <a:cs typeface="+mn-lt"/>
              </a:rPr>
              <a:t>VIEW SCORE DETAILS</a:t>
            </a:r>
            <a:r>
              <a:rPr lang="en-US" i="1" dirty="0">
                <a:ea typeface="+mn-lt"/>
                <a:cs typeface="+mn-lt"/>
              </a:rPr>
              <a:t>, and the list of score details will be provided, showing rating inputs, outputs, and updated score according to the applicable study type.</a:t>
            </a:r>
            <a:endParaRPr lang="en-US" i="1" dirty="0">
              <a:cs typeface="Arial"/>
            </a:endParaRPr>
          </a:p>
          <a:p>
            <a:endParaRPr lang="en-US" dirty="0">
              <a:cs typeface="Arial"/>
            </a:endParaRPr>
          </a:p>
          <a:p>
            <a:endParaRPr lang="en-US" dirty="0">
              <a:cs typeface="Arial"/>
            </a:endParaRPr>
          </a:p>
          <a:p>
            <a:endParaRPr lang="en-US" dirty="0">
              <a:cs typeface="Arial"/>
            </a:endParaRPr>
          </a:p>
          <a:p>
            <a:endParaRPr lang="en-US" dirty="0">
              <a:cs typeface="Arial"/>
            </a:endParaRPr>
          </a:p>
        </p:txBody>
      </p:sp>
    </p:spTree>
    <p:extLst>
      <p:ext uri="{BB962C8B-B14F-4D97-AF65-F5344CB8AC3E}">
        <p14:creationId xmlns:p14="http://schemas.microsoft.com/office/powerpoint/2010/main" val="26066709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u="sng">
                <a:ea typeface="+mj-lt"/>
                <a:cs typeface="+mj-lt"/>
              </a:rPr>
              <a:t>Has FHWA changed CMF's?</a:t>
            </a:r>
          </a:p>
        </p:txBody>
      </p:sp>
      <p:sp>
        <p:nvSpPr>
          <p:cNvPr id="3" name="Content Placeholder 2"/>
          <p:cNvSpPr>
            <a:spLocks noGrp="1"/>
          </p:cNvSpPr>
          <p:nvPr>
            <p:ph idx="1"/>
          </p:nvPr>
        </p:nvSpPr>
        <p:spPr/>
        <p:txBody>
          <a:bodyPr/>
          <a:lstStyle/>
          <a:p>
            <a:r>
              <a:rPr lang="en-US" i="1" dirty="0">
                <a:cs typeface="Arial"/>
              </a:rPr>
              <a:t>No, the CMF/CRF values themselves remain the same.  The only changes are the updated score and resultant star quality rating using the rating system discussed during this webinar.  </a:t>
            </a:r>
            <a:endParaRPr lang="en-US" i="1" dirty="0"/>
          </a:p>
          <a:p>
            <a:endParaRPr lang="en-US" dirty="0">
              <a:cs typeface="Arial"/>
            </a:endParaRPr>
          </a:p>
          <a:p>
            <a:endParaRPr lang="en-US" dirty="0">
              <a:cs typeface="Arial"/>
            </a:endParaRPr>
          </a:p>
          <a:p>
            <a:endParaRPr lang="en-US" dirty="0">
              <a:cs typeface="Arial"/>
            </a:endParaRPr>
          </a:p>
          <a:p>
            <a:endParaRPr lang="en-US" dirty="0">
              <a:cs typeface="Arial"/>
            </a:endParaRPr>
          </a:p>
        </p:txBody>
      </p:sp>
    </p:spTree>
    <p:extLst>
      <p:ext uri="{BB962C8B-B14F-4D97-AF65-F5344CB8AC3E}">
        <p14:creationId xmlns:p14="http://schemas.microsoft.com/office/powerpoint/2010/main" val="38267760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u="sng">
                <a:ea typeface="+mj-lt"/>
                <a:cs typeface="+mj-lt"/>
              </a:rPr>
              <a:t>Will users still have access to the previous star quality ratings?</a:t>
            </a:r>
            <a:endParaRPr lang="en-US" sz="4000" u="sng">
              <a:cs typeface="Arial"/>
            </a:endParaRPr>
          </a:p>
        </p:txBody>
      </p:sp>
      <p:sp>
        <p:nvSpPr>
          <p:cNvPr id="3" name="Content Placeholder 2"/>
          <p:cNvSpPr>
            <a:spLocks noGrp="1"/>
          </p:cNvSpPr>
          <p:nvPr>
            <p:ph idx="1"/>
          </p:nvPr>
        </p:nvSpPr>
        <p:spPr>
          <a:xfrm>
            <a:off x="457200" y="1845926"/>
            <a:ext cx="8229600" cy="4280237"/>
          </a:xfrm>
        </p:spPr>
        <p:txBody>
          <a:bodyPr/>
          <a:lstStyle/>
          <a:p>
            <a:r>
              <a:rPr lang="en-US" i="1" dirty="0">
                <a:cs typeface="Arial"/>
              </a:rPr>
              <a:t>Yes, the </a:t>
            </a:r>
            <a:r>
              <a:rPr lang="en-US" i="1" dirty="0">
                <a:cs typeface="Arial"/>
                <a:hlinkClick r:id="rId2"/>
              </a:rPr>
              <a:t>Clearinghouse</a:t>
            </a:r>
            <a:r>
              <a:rPr lang="en-US" i="1" dirty="0">
                <a:cs typeface="Arial"/>
              </a:rPr>
              <a:t> includes a comparison spreadsheet that contains both legacy and updated star quality ratings.  </a:t>
            </a:r>
            <a:r>
              <a:rPr lang="en-US" i="1" dirty="0">
                <a:ea typeface="+mn-lt"/>
                <a:cs typeface="+mn-lt"/>
              </a:rPr>
              <a:t>All CMF's added to the </a:t>
            </a:r>
            <a:r>
              <a:rPr lang="en-US" i="1" dirty="0">
                <a:ea typeface="+mn-lt"/>
                <a:cs typeface="+mn-lt"/>
                <a:hlinkClick r:id="rId2"/>
              </a:rPr>
              <a:t>Clearinghouse</a:t>
            </a:r>
            <a:r>
              <a:rPr lang="en-US" i="1" dirty="0">
                <a:ea typeface="+mn-lt"/>
                <a:cs typeface="+mn-lt"/>
              </a:rPr>
              <a:t> after February 15, 2021 will be rated using the updated rating system. Visit this URL below:</a:t>
            </a:r>
            <a:endParaRPr lang="en-US" i="1" dirty="0">
              <a:cs typeface="Arial"/>
            </a:endParaRPr>
          </a:p>
        </p:txBody>
      </p:sp>
      <p:sp>
        <p:nvSpPr>
          <p:cNvPr id="4" name="TextBox 3">
            <a:extLst>
              <a:ext uri="{FF2B5EF4-FFF2-40B4-BE49-F238E27FC236}">
                <a16:creationId xmlns:a16="http://schemas.microsoft.com/office/drawing/2014/main" id="{6D3953FE-3057-41EE-8A9C-4BC2835B4718}"/>
              </a:ext>
            </a:extLst>
          </p:cNvPr>
          <p:cNvSpPr txBox="1"/>
          <p:nvPr/>
        </p:nvSpPr>
        <p:spPr>
          <a:xfrm>
            <a:off x="802707" y="5486400"/>
            <a:ext cx="75385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Arial"/>
                <a:hlinkClick r:id="rId3"/>
              </a:rPr>
              <a:t>http://www.cmfclearinghouse.org/collateral/Ratings_Comparison.xlsx</a:t>
            </a:r>
            <a:r>
              <a:rPr lang="en-US">
                <a:latin typeface="Arial"/>
                <a:cs typeface="Arial"/>
              </a:rPr>
              <a:t> </a:t>
            </a:r>
            <a:endParaRPr lang="en-US"/>
          </a:p>
        </p:txBody>
      </p:sp>
    </p:spTree>
    <p:extLst>
      <p:ext uri="{BB962C8B-B14F-4D97-AF65-F5344CB8AC3E}">
        <p14:creationId xmlns:p14="http://schemas.microsoft.com/office/powerpoint/2010/main" val="1632739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u="sng">
                <a:ea typeface="+mj-lt"/>
                <a:cs typeface="+mj-lt"/>
              </a:rPr>
              <a:t>Is the new rating system better?</a:t>
            </a:r>
          </a:p>
        </p:txBody>
      </p:sp>
      <p:sp>
        <p:nvSpPr>
          <p:cNvPr id="3" name="Content Placeholder 2"/>
          <p:cNvSpPr>
            <a:spLocks noGrp="1"/>
          </p:cNvSpPr>
          <p:nvPr>
            <p:ph idx="1"/>
          </p:nvPr>
        </p:nvSpPr>
        <p:spPr/>
        <p:txBody>
          <a:bodyPr/>
          <a:lstStyle/>
          <a:p>
            <a:r>
              <a:rPr lang="en-US" i="1" dirty="0">
                <a:cs typeface="Arial"/>
              </a:rPr>
              <a:t>The new rating system is more rigorous and objective than the legacy rating system.  While the updated score and star quality rating provide an indication of the quality of the study that produced the CMF, users should ensure that any selected CMF is applicable to their project based on road and other conditions. </a:t>
            </a:r>
          </a:p>
        </p:txBody>
      </p:sp>
    </p:spTree>
    <p:extLst>
      <p:ext uri="{BB962C8B-B14F-4D97-AF65-F5344CB8AC3E}">
        <p14:creationId xmlns:p14="http://schemas.microsoft.com/office/powerpoint/2010/main" val="31922135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27277251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lstStyle/>
          <a:p>
            <a:r>
              <a:rPr lang="en-US"/>
              <a:t>Wrap-up</a:t>
            </a:r>
          </a:p>
        </p:txBody>
      </p:sp>
      <p:sp>
        <p:nvSpPr>
          <p:cNvPr id="5" name="TextBox 4"/>
          <p:cNvSpPr txBox="1"/>
          <p:nvPr/>
        </p:nvSpPr>
        <p:spPr>
          <a:xfrm>
            <a:off x="4400843" y="4953000"/>
            <a:ext cx="4724400" cy="369332"/>
          </a:xfrm>
          <a:prstGeom prst="rect">
            <a:avLst/>
          </a:prstGeom>
          <a:noFill/>
        </p:spPr>
        <p:txBody>
          <a:bodyPr wrap="square" rtlCol="0">
            <a:spAutoFit/>
          </a:bodyPr>
          <a:lstStyle/>
          <a:p>
            <a:r>
              <a:rPr lang="en-US"/>
              <a:t>Karen Scurry, FHWA Office of Safety</a:t>
            </a:r>
          </a:p>
        </p:txBody>
      </p:sp>
    </p:spTree>
    <p:extLst>
      <p:ext uri="{BB962C8B-B14F-4D97-AF65-F5344CB8AC3E}">
        <p14:creationId xmlns:p14="http://schemas.microsoft.com/office/powerpoint/2010/main" val="28337406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Education &amp; Outreach </a:t>
            </a:r>
          </a:p>
        </p:txBody>
      </p:sp>
      <p:pic>
        <p:nvPicPr>
          <p:cNvPr id="6" name="Content Placeholder 5"/>
          <p:cNvPicPr>
            <a:picLocks noGrp="1" noChangeAspect="1"/>
          </p:cNvPicPr>
          <p:nvPr>
            <p:ph sz="half" idx="1"/>
          </p:nvPr>
        </p:nvPicPr>
        <p:blipFill>
          <a:blip r:embed="rId2"/>
          <a:stretch>
            <a:fillRect/>
          </a:stretch>
        </p:blipFill>
        <p:spPr>
          <a:xfrm>
            <a:off x="726408" y="1600200"/>
            <a:ext cx="3500183" cy="4525963"/>
          </a:xfrm>
          <a:prstGeom prst="rect">
            <a:avLst/>
          </a:prstGeom>
        </p:spPr>
      </p:pic>
      <p:pic>
        <p:nvPicPr>
          <p:cNvPr id="7" name="Content Placeholder 6"/>
          <p:cNvPicPr>
            <a:picLocks noGrp="1" noChangeAspect="1"/>
          </p:cNvPicPr>
          <p:nvPr>
            <p:ph sz="half" idx="2"/>
          </p:nvPr>
        </p:nvPicPr>
        <p:blipFill>
          <a:blip r:embed="rId3"/>
          <a:stretch>
            <a:fillRect/>
          </a:stretch>
        </p:blipFill>
        <p:spPr>
          <a:xfrm>
            <a:off x="4912723" y="1600200"/>
            <a:ext cx="3509554" cy="4525963"/>
          </a:xfrm>
          <a:prstGeom prst="rect">
            <a:avLst/>
          </a:prstGeom>
        </p:spPr>
      </p:pic>
      <p:pic>
        <p:nvPicPr>
          <p:cNvPr id="3" name="Picture 2"/>
          <p:cNvPicPr>
            <a:picLocks noChangeAspect="1"/>
          </p:cNvPicPr>
          <p:nvPr/>
        </p:nvPicPr>
        <p:blipFill rotWithShape="1">
          <a:blip r:embed="rId4"/>
          <a:srcRect l="1309" t="20582" r="35000" b="3016"/>
          <a:stretch/>
        </p:blipFill>
        <p:spPr>
          <a:xfrm>
            <a:off x="1657729" y="1898309"/>
            <a:ext cx="5823857" cy="3929743"/>
          </a:xfrm>
          <a:prstGeom prst="rect">
            <a:avLst/>
          </a:prstGeom>
        </p:spPr>
      </p:pic>
    </p:spTree>
    <p:extLst>
      <p:ext uri="{BB962C8B-B14F-4D97-AF65-F5344CB8AC3E}">
        <p14:creationId xmlns:p14="http://schemas.microsoft.com/office/powerpoint/2010/main" val="48173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NHI CMF Training</a:t>
            </a:r>
          </a:p>
        </p:txBody>
      </p:sp>
      <p:sp>
        <p:nvSpPr>
          <p:cNvPr id="3" name="Content Placeholder 2"/>
          <p:cNvSpPr>
            <a:spLocks noGrp="1"/>
          </p:cNvSpPr>
          <p:nvPr>
            <p:ph idx="1"/>
          </p:nvPr>
        </p:nvSpPr>
        <p:spPr/>
        <p:txBody>
          <a:bodyPr/>
          <a:lstStyle/>
          <a:p>
            <a:r>
              <a:rPr lang="en-US" dirty="0"/>
              <a:t>Application of CMFs </a:t>
            </a:r>
          </a:p>
          <a:p>
            <a:pPr lvl="1"/>
            <a:r>
              <a:rPr lang="en-US" dirty="0"/>
              <a:t>FHWA-NHI-380093</a:t>
            </a:r>
          </a:p>
          <a:p>
            <a:r>
              <a:rPr lang="en-US" dirty="0"/>
              <a:t>Science of CMFs </a:t>
            </a:r>
          </a:p>
          <a:p>
            <a:pPr lvl="1"/>
            <a:r>
              <a:rPr lang="en-US" dirty="0"/>
              <a:t>FHWA-NHI-380094</a:t>
            </a:r>
          </a:p>
          <a:p>
            <a:r>
              <a:rPr lang="en-US" dirty="0"/>
              <a:t>Developing Quality CMFs </a:t>
            </a:r>
          </a:p>
          <a:p>
            <a:pPr lvl="1"/>
            <a:r>
              <a:rPr lang="en-US" dirty="0"/>
              <a:t>FHWA-NHI-380119</a:t>
            </a:r>
          </a:p>
        </p:txBody>
      </p:sp>
      <p:sp>
        <p:nvSpPr>
          <p:cNvPr id="4" name="TextBox 3"/>
          <p:cNvSpPr txBox="1"/>
          <p:nvPr/>
        </p:nvSpPr>
        <p:spPr>
          <a:xfrm>
            <a:off x="457200" y="5194852"/>
            <a:ext cx="8229600" cy="523220"/>
          </a:xfrm>
          <a:prstGeom prst="rect">
            <a:avLst/>
          </a:prstGeom>
          <a:noFill/>
        </p:spPr>
        <p:txBody>
          <a:bodyPr wrap="square" rtlCol="0">
            <a:spAutoFit/>
          </a:bodyPr>
          <a:lstStyle/>
          <a:p>
            <a:pPr algn="ctr"/>
            <a:r>
              <a:rPr lang="en-US" sz="2800" b="1" dirty="0">
                <a:hlinkClick r:id="rId2"/>
              </a:rPr>
              <a:t>https://nhi.fhwa.dot.gov</a:t>
            </a:r>
            <a:r>
              <a:rPr lang="en-US" sz="2800" b="1" dirty="0"/>
              <a:t> </a:t>
            </a:r>
          </a:p>
        </p:txBody>
      </p:sp>
    </p:spTree>
    <p:extLst>
      <p:ext uri="{BB962C8B-B14F-4D97-AF65-F5344CB8AC3E}">
        <p14:creationId xmlns:p14="http://schemas.microsoft.com/office/powerpoint/2010/main" val="514120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 </a:t>
            </a:r>
          </a:p>
        </p:txBody>
      </p:sp>
      <p:sp>
        <p:nvSpPr>
          <p:cNvPr id="3" name="Content Placeholder 2"/>
          <p:cNvSpPr>
            <a:spLocks noGrp="1"/>
          </p:cNvSpPr>
          <p:nvPr>
            <p:ph idx="1"/>
          </p:nvPr>
        </p:nvSpPr>
        <p:spPr/>
        <p:txBody>
          <a:bodyPr/>
          <a:lstStyle/>
          <a:p>
            <a:r>
              <a:rPr lang="en-US" dirty="0"/>
              <a:t>Overview of CMF Clearinghouse Changes</a:t>
            </a:r>
          </a:p>
          <a:p>
            <a:pPr lvl="1"/>
            <a:r>
              <a:rPr lang="en-US" dirty="0"/>
              <a:t>Jerry Roche, FHWA Office of Safety</a:t>
            </a:r>
            <a:endParaRPr lang="en-US" dirty="0">
              <a:cs typeface="Arial"/>
            </a:endParaRPr>
          </a:p>
          <a:p>
            <a:r>
              <a:rPr lang="en-US" dirty="0"/>
              <a:t>CMF Rating Transition </a:t>
            </a:r>
          </a:p>
          <a:p>
            <a:pPr lvl="1"/>
            <a:r>
              <a:rPr lang="en-US" dirty="0"/>
              <a:t>John McFadden, FHWA Resource Center</a:t>
            </a:r>
            <a:endParaRPr lang="en-US" dirty="0">
              <a:cs typeface="Arial"/>
            </a:endParaRPr>
          </a:p>
          <a:p>
            <a:r>
              <a:rPr lang="en-US" dirty="0"/>
              <a:t>Questions &amp; Answers </a:t>
            </a:r>
            <a:endParaRPr lang="en-US" dirty="0">
              <a:cs typeface="Arial"/>
            </a:endParaRPr>
          </a:p>
          <a:p>
            <a:pPr lvl="1"/>
            <a:r>
              <a:rPr lang="en-US" dirty="0"/>
              <a:t>Dave Petrucci, FHWA Resource Center</a:t>
            </a:r>
            <a:endParaRPr lang="en-US" dirty="0">
              <a:cs typeface="Arial"/>
            </a:endParaRPr>
          </a:p>
          <a:p>
            <a:r>
              <a:rPr lang="en-US" dirty="0"/>
              <a:t>Wrap-up </a:t>
            </a:r>
            <a:endParaRPr lang="en-US" dirty="0">
              <a:cs typeface="Arial"/>
            </a:endParaRPr>
          </a:p>
          <a:p>
            <a:pPr lvl="1"/>
            <a:r>
              <a:rPr lang="en-US" dirty="0"/>
              <a:t>Karen Scurry </a:t>
            </a:r>
            <a:endParaRPr lang="en-US" dirty="0">
              <a:cs typeface="Arial"/>
            </a:endParaRPr>
          </a:p>
        </p:txBody>
      </p:sp>
    </p:spTree>
    <p:extLst>
      <p:ext uri="{BB962C8B-B14F-4D97-AF65-F5344CB8AC3E}">
        <p14:creationId xmlns:p14="http://schemas.microsoft.com/office/powerpoint/2010/main" val="18248218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057F4-316C-4429-8B33-88CC692309C9}"/>
              </a:ext>
            </a:extLst>
          </p:cNvPr>
          <p:cNvSpPr>
            <a:spLocks noGrp="1"/>
          </p:cNvSpPr>
          <p:nvPr>
            <p:ph type="title"/>
          </p:nvPr>
        </p:nvSpPr>
        <p:spPr/>
        <p:txBody>
          <a:bodyPr/>
          <a:lstStyle/>
          <a:p>
            <a:r>
              <a:rPr lang="en-US">
                <a:cs typeface="Arial"/>
              </a:rPr>
              <a:t>Poll</a:t>
            </a:r>
            <a:endParaRPr lang="en-US"/>
          </a:p>
        </p:txBody>
      </p:sp>
      <p:sp>
        <p:nvSpPr>
          <p:cNvPr id="3" name="Content Placeholder 2">
            <a:extLst>
              <a:ext uri="{FF2B5EF4-FFF2-40B4-BE49-F238E27FC236}">
                <a16:creationId xmlns:a16="http://schemas.microsoft.com/office/drawing/2014/main" id="{BBD663C1-2691-4585-BABE-6F57FBA76644}"/>
              </a:ext>
            </a:extLst>
          </p:cNvPr>
          <p:cNvSpPr>
            <a:spLocks noGrp="1"/>
          </p:cNvSpPr>
          <p:nvPr>
            <p:ph idx="1"/>
          </p:nvPr>
        </p:nvSpPr>
        <p:spPr/>
        <p:txBody>
          <a:bodyPr/>
          <a:lstStyle/>
          <a:p>
            <a:pPr>
              <a:buFont typeface="Calibri"/>
            </a:pPr>
            <a:r>
              <a:rPr lang="en-US" sz="2400" b="1" dirty="0">
                <a:ea typeface="+mn-lt"/>
                <a:cs typeface="+mn-lt"/>
              </a:rPr>
              <a:t>What additional information would be helpful to you related to the new rating system (select all that apply)? </a:t>
            </a:r>
            <a:endParaRPr lang="en-US" sz="2000" dirty="0">
              <a:ea typeface="+mn-lt"/>
              <a:cs typeface="+mn-lt"/>
            </a:endParaRPr>
          </a:p>
          <a:p>
            <a:pPr lvl="1">
              <a:buFont typeface="Calibri"/>
            </a:pPr>
            <a:r>
              <a:rPr lang="en-US" sz="2000" b="1" dirty="0">
                <a:ea typeface="+mn-lt"/>
                <a:cs typeface="+mn-lt"/>
              </a:rPr>
              <a:t>More in-depth training on the new system </a:t>
            </a:r>
            <a:endParaRPr lang="en-US" sz="2000" dirty="0">
              <a:ea typeface="+mn-lt"/>
              <a:cs typeface="+mn-lt"/>
            </a:endParaRPr>
          </a:p>
          <a:p>
            <a:pPr lvl="1">
              <a:buFont typeface="Calibri"/>
            </a:pPr>
            <a:r>
              <a:rPr lang="en-US" sz="2000" b="1" dirty="0">
                <a:ea typeface="+mn-lt"/>
                <a:cs typeface="+mn-lt"/>
              </a:rPr>
              <a:t>Question &amp; Answer Session </a:t>
            </a:r>
            <a:endParaRPr lang="en-US" sz="2000" dirty="0">
              <a:ea typeface="+mn-lt"/>
              <a:cs typeface="+mn-lt"/>
            </a:endParaRPr>
          </a:p>
          <a:p>
            <a:pPr lvl="1">
              <a:buFont typeface="Calibri"/>
            </a:pPr>
            <a:r>
              <a:rPr lang="en-US" sz="2000" b="1" dirty="0">
                <a:ea typeface="+mn-lt"/>
                <a:cs typeface="+mn-lt"/>
              </a:rPr>
              <a:t>Technical Assistance</a:t>
            </a:r>
            <a:endParaRPr lang="en-US" sz="2000" dirty="0">
              <a:ea typeface="+mn-lt"/>
              <a:cs typeface="+mn-lt"/>
            </a:endParaRPr>
          </a:p>
          <a:p>
            <a:pPr lvl="1">
              <a:buFont typeface="Calibri"/>
            </a:pPr>
            <a:r>
              <a:rPr lang="en-US" sz="2000" b="1" dirty="0">
                <a:ea typeface="+mn-lt"/>
                <a:cs typeface="+mn-lt"/>
              </a:rPr>
              <a:t>Presentation </a:t>
            </a:r>
            <a:endParaRPr lang="en-US" sz="2000" dirty="0">
              <a:ea typeface="+mn-lt"/>
              <a:cs typeface="+mn-lt"/>
            </a:endParaRPr>
          </a:p>
          <a:p>
            <a:pPr lvl="1">
              <a:buFont typeface="Calibri"/>
            </a:pPr>
            <a:r>
              <a:rPr lang="en-US" sz="2000" b="1" dirty="0">
                <a:ea typeface="+mn-lt"/>
                <a:cs typeface="+mn-lt"/>
              </a:rPr>
              <a:t>Other (enter in the chat or Q/A)</a:t>
            </a:r>
            <a:endParaRPr lang="en-US" sz="2000" dirty="0">
              <a:ea typeface="+mn-lt"/>
              <a:cs typeface="+mn-lt"/>
            </a:endParaRPr>
          </a:p>
          <a:p>
            <a:pPr marL="0" indent="0">
              <a:buNone/>
            </a:pPr>
            <a:endParaRPr lang="en-US" dirty="0">
              <a:cs typeface="Arial"/>
            </a:endParaRPr>
          </a:p>
        </p:txBody>
      </p:sp>
    </p:spTree>
    <p:extLst>
      <p:ext uri="{BB962C8B-B14F-4D97-AF65-F5344CB8AC3E}">
        <p14:creationId xmlns:p14="http://schemas.microsoft.com/office/powerpoint/2010/main" val="26641352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additional information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Visit:</a:t>
            </a:r>
          </a:p>
          <a:p>
            <a:pPr lvl="1">
              <a:buFont typeface="Arial" panose="020B0604020202020204" pitchFamily="34" charset="0"/>
              <a:buChar char="•"/>
            </a:pPr>
            <a:r>
              <a:rPr lang="en-US" dirty="0">
                <a:ea typeface="+mn-ea"/>
                <a:cs typeface="+mn-cs"/>
                <a:hlinkClick r:id="rId2"/>
              </a:rPr>
              <a:t>http://www.cmfclearinghouse.org/</a:t>
            </a:r>
            <a:endParaRPr lang="en-US" dirty="0">
              <a:ea typeface="+mn-ea"/>
              <a:cs typeface="+mn-cs"/>
            </a:endParaRPr>
          </a:p>
          <a:p>
            <a:pPr lvl="1">
              <a:buFont typeface="Arial" panose="020B0604020202020204" pitchFamily="34" charset="0"/>
              <a:buChar char="•"/>
            </a:pPr>
            <a:r>
              <a:rPr lang="en-US" dirty="0">
                <a:ea typeface="+mn-ea"/>
                <a:cs typeface="+mn-cs"/>
              </a:rPr>
              <a:t>Sign up for the CMF CH Newsletter</a:t>
            </a:r>
            <a:endParaRPr lang="en-US" dirty="0"/>
          </a:p>
          <a:p>
            <a:pPr>
              <a:buFontTx/>
              <a:buChar char="•"/>
            </a:pPr>
            <a:r>
              <a:rPr lang="en-US" dirty="0"/>
              <a:t>Contact:</a:t>
            </a:r>
            <a:endParaRPr lang="en-US" dirty="0">
              <a:cs typeface="Arial"/>
            </a:endParaRPr>
          </a:p>
          <a:p>
            <a:pPr lvl="1"/>
            <a:r>
              <a:rPr lang="en-US" dirty="0">
                <a:cs typeface="Arial"/>
                <a:hlinkClick r:id="rId3"/>
              </a:rPr>
              <a:t>Karen.Scurry@dot.gov</a:t>
            </a:r>
            <a:endParaRPr lang="en-US" dirty="0">
              <a:cs typeface="Arial"/>
            </a:endParaRPr>
          </a:p>
          <a:p>
            <a:pPr lvl="1"/>
            <a:r>
              <a:rPr lang="en-US" dirty="0">
                <a:hlinkClick r:id="rId4"/>
              </a:rPr>
              <a:t>Jerry.Roche@dot.gov</a:t>
            </a:r>
            <a:endParaRPr lang="en-US" dirty="0"/>
          </a:p>
          <a:p>
            <a:pPr lvl="1"/>
            <a:r>
              <a:rPr lang="en-US" dirty="0">
                <a:hlinkClick r:id="rId5"/>
              </a:rPr>
              <a:t>John.McFadden@dot.gov</a:t>
            </a:r>
            <a:endParaRPr lang="en-US" dirty="0"/>
          </a:p>
          <a:p>
            <a:pPr lvl="1"/>
            <a:r>
              <a:rPr lang="en-US" dirty="0">
                <a:hlinkClick r:id="rId6"/>
              </a:rPr>
              <a:t>Dave.Petrucci@dot.gov</a:t>
            </a:r>
            <a:endParaRPr lang="en-US" dirty="0">
              <a:cs typeface="Arial"/>
            </a:endParaRPr>
          </a:p>
        </p:txBody>
      </p:sp>
    </p:spTree>
    <p:extLst>
      <p:ext uri="{BB962C8B-B14F-4D97-AF65-F5344CB8AC3E}">
        <p14:creationId xmlns:p14="http://schemas.microsoft.com/office/powerpoint/2010/main" val="2607751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01202-D3DB-4FCF-AF19-B214E93C8606}"/>
              </a:ext>
            </a:extLst>
          </p:cNvPr>
          <p:cNvSpPr>
            <a:spLocks noGrp="1"/>
          </p:cNvSpPr>
          <p:nvPr>
            <p:ph type="title"/>
          </p:nvPr>
        </p:nvSpPr>
        <p:spPr/>
        <p:txBody>
          <a:bodyPr/>
          <a:lstStyle/>
          <a:p>
            <a:r>
              <a:rPr lang="en-US">
                <a:cs typeface="Arial"/>
              </a:rPr>
              <a:t>Poll</a:t>
            </a:r>
            <a:endParaRPr lang="en-US"/>
          </a:p>
        </p:txBody>
      </p:sp>
      <p:sp>
        <p:nvSpPr>
          <p:cNvPr id="3" name="Content Placeholder 2">
            <a:extLst>
              <a:ext uri="{FF2B5EF4-FFF2-40B4-BE49-F238E27FC236}">
                <a16:creationId xmlns:a16="http://schemas.microsoft.com/office/drawing/2014/main" id="{82CCAE9A-9F29-4C22-992C-2D1FE8198A19}"/>
              </a:ext>
            </a:extLst>
          </p:cNvPr>
          <p:cNvSpPr>
            <a:spLocks noGrp="1"/>
          </p:cNvSpPr>
          <p:nvPr>
            <p:ph idx="1"/>
          </p:nvPr>
        </p:nvSpPr>
        <p:spPr/>
        <p:txBody>
          <a:bodyPr/>
          <a:lstStyle/>
          <a:p>
            <a:pPr>
              <a:buFont typeface="Calibri,Calibri_MSFontService,Sans-Serif"/>
            </a:pPr>
            <a:r>
              <a:rPr lang="en-US" b="1">
                <a:ea typeface="+mn-lt"/>
                <a:cs typeface="+mn-lt"/>
              </a:rPr>
              <a:t>How often do you use the CMF Clearinghouse? (select one answer)</a:t>
            </a:r>
            <a:endParaRPr lang="en-US">
              <a:ea typeface="+mn-lt"/>
              <a:cs typeface="+mn-lt"/>
            </a:endParaRPr>
          </a:p>
          <a:p>
            <a:pPr lvl="1">
              <a:buFont typeface="Calibri,Calibri_MSFontService,Sans-Serif"/>
              <a:buChar char="–"/>
            </a:pPr>
            <a:r>
              <a:rPr lang="en-US" b="1">
                <a:ea typeface="+mn-lt"/>
                <a:cs typeface="+mn-lt"/>
              </a:rPr>
              <a:t>Daily</a:t>
            </a:r>
            <a:endParaRPr lang="en-US">
              <a:ea typeface="+mn-lt"/>
              <a:cs typeface="+mn-lt"/>
            </a:endParaRPr>
          </a:p>
          <a:p>
            <a:pPr lvl="1">
              <a:buFont typeface="Calibri,Calibri_MSFontService,Sans-Serif"/>
              <a:buChar char="–"/>
            </a:pPr>
            <a:r>
              <a:rPr lang="en-US" b="1">
                <a:ea typeface="+mn-lt"/>
                <a:cs typeface="+mn-lt"/>
              </a:rPr>
              <a:t>Weekly</a:t>
            </a:r>
            <a:endParaRPr lang="en-US">
              <a:ea typeface="+mn-lt"/>
              <a:cs typeface="+mn-lt"/>
            </a:endParaRPr>
          </a:p>
          <a:p>
            <a:pPr lvl="1">
              <a:buFont typeface="Calibri,Calibri_MSFontService,Sans-Serif"/>
              <a:buChar char="–"/>
            </a:pPr>
            <a:r>
              <a:rPr lang="en-US" b="1">
                <a:ea typeface="+mn-lt"/>
                <a:cs typeface="+mn-lt"/>
              </a:rPr>
              <a:t>Monthly</a:t>
            </a:r>
            <a:endParaRPr lang="en-US">
              <a:ea typeface="+mn-lt"/>
              <a:cs typeface="+mn-lt"/>
            </a:endParaRPr>
          </a:p>
          <a:p>
            <a:pPr lvl="1">
              <a:buFont typeface="Calibri,Calibri_MSFontService,Sans-Serif"/>
              <a:buChar char="–"/>
            </a:pPr>
            <a:r>
              <a:rPr lang="en-US" b="1">
                <a:ea typeface="+mn-lt"/>
                <a:cs typeface="+mn-lt"/>
              </a:rPr>
              <a:t>Once or Twice Per Year</a:t>
            </a:r>
            <a:endParaRPr lang="en-US">
              <a:ea typeface="+mn-lt"/>
              <a:cs typeface="+mn-lt"/>
            </a:endParaRPr>
          </a:p>
          <a:p>
            <a:pPr lvl="1">
              <a:buFont typeface="Calibri,Calibri_MSFontService,Sans-Serif"/>
              <a:buChar char="–"/>
            </a:pPr>
            <a:r>
              <a:rPr lang="en-US" b="1">
                <a:ea typeface="+mn-lt"/>
                <a:cs typeface="+mn-lt"/>
              </a:rPr>
              <a:t>Never</a:t>
            </a:r>
            <a:endParaRPr lang="en-US">
              <a:ea typeface="+mn-lt"/>
              <a:cs typeface="+mn-lt"/>
            </a:endParaRPr>
          </a:p>
          <a:p>
            <a:pPr marL="0" indent="0">
              <a:buNone/>
            </a:pPr>
            <a:endParaRPr lang="en-US">
              <a:cs typeface="Arial"/>
            </a:endParaRPr>
          </a:p>
        </p:txBody>
      </p:sp>
    </p:spTree>
    <p:extLst>
      <p:ext uri="{BB962C8B-B14F-4D97-AF65-F5344CB8AC3E}">
        <p14:creationId xmlns:p14="http://schemas.microsoft.com/office/powerpoint/2010/main" val="3683387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lstStyle/>
          <a:p>
            <a:r>
              <a:rPr lang="en-US"/>
              <a:t>Overview of CMF Clearinghouse Changes</a:t>
            </a:r>
          </a:p>
        </p:txBody>
      </p:sp>
      <p:sp>
        <p:nvSpPr>
          <p:cNvPr id="5" name="TextBox 4"/>
          <p:cNvSpPr txBox="1"/>
          <p:nvPr/>
        </p:nvSpPr>
        <p:spPr>
          <a:xfrm>
            <a:off x="4400843" y="4953000"/>
            <a:ext cx="4724400" cy="369332"/>
          </a:xfrm>
          <a:prstGeom prst="rect">
            <a:avLst/>
          </a:prstGeom>
          <a:noFill/>
        </p:spPr>
        <p:txBody>
          <a:bodyPr wrap="square" rtlCol="0">
            <a:spAutoFit/>
          </a:bodyPr>
          <a:lstStyle/>
          <a:p>
            <a:r>
              <a:rPr lang="en-US"/>
              <a:t>Jerry Roche, FHWA Office of Safety </a:t>
            </a:r>
          </a:p>
        </p:txBody>
      </p:sp>
    </p:spTree>
    <p:extLst>
      <p:ext uri="{BB962C8B-B14F-4D97-AF65-F5344CB8AC3E}">
        <p14:creationId xmlns:p14="http://schemas.microsoft.com/office/powerpoint/2010/main" val="1080032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113"/>
            <a:ext cx="8229600" cy="1143000"/>
          </a:xfrm>
        </p:spPr>
        <p:txBody>
          <a:bodyPr/>
          <a:lstStyle/>
          <a:p>
            <a:r>
              <a:rPr lang="en-US"/>
              <a:t>CMF Clearinghouse Website</a:t>
            </a:r>
          </a:p>
        </p:txBody>
      </p:sp>
      <p:pic>
        <p:nvPicPr>
          <p:cNvPr id="5" name="Picture 7">
            <a:extLst>
              <a:ext uri="{FF2B5EF4-FFF2-40B4-BE49-F238E27FC236}">
                <a16:creationId xmlns:a16="http://schemas.microsoft.com/office/drawing/2014/main" id="{01F6CAB6-9CD5-4474-A0D8-9E227AC63767}"/>
              </a:ext>
            </a:extLst>
          </p:cNvPr>
          <p:cNvPicPr>
            <a:picLocks noGrp="1" noChangeAspect="1"/>
          </p:cNvPicPr>
          <p:nvPr>
            <p:ph idx="1"/>
          </p:nvPr>
        </p:nvPicPr>
        <p:blipFill rotWithShape="1">
          <a:blip r:embed="rId3"/>
          <a:srcRect l="-266" t="10220" r="8149" b="157"/>
          <a:stretch/>
        </p:blipFill>
        <p:spPr>
          <a:xfrm>
            <a:off x="969090" y="1308219"/>
            <a:ext cx="7411929" cy="4056283"/>
          </a:xfrm>
        </p:spPr>
      </p:pic>
      <p:sp>
        <p:nvSpPr>
          <p:cNvPr id="9" name="TextBox 8">
            <a:extLst>
              <a:ext uri="{FF2B5EF4-FFF2-40B4-BE49-F238E27FC236}">
                <a16:creationId xmlns:a16="http://schemas.microsoft.com/office/drawing/2014/main" id="{8A01D636-024D-4C5D-969D-BA9C1ECD2574}"/>
              </a:ext>
            </a:extLst>
          </p:cNvPr>
          <p:cNvSpPr txBox="1"/>
          <p:nvPr/>
        </p:nvSpPr>
        <p:spPr>
          <a:xfrm>
            <a:off x="993182" y="5558060"/>
            <a:ext cx="740777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Arial"/>
                <a:cs typeface="Arial"/>
                <a:hlinkClick r:id="rId4"/>
              </a:rPr>
              <a:t>http://www.cmfclearinghouse.org</a:t>
            </a:r>
            <a:endParaRPr lang="en-US">
              <a:latin typeface="Arial"/>
              <a:cs typeface="Arial"/>
            </a:endParaRPr>
          </a:p>
          <a:p>
            <a:endParaRPr lang="en-US">
              <a:cs typeface="Arial"/>
            </a:endParaRPr>
          </a:p>
        </p:txBody>
      </p:sp>
    </p:spTree>
    <p:extLst>
      <p:ext uri="{BB962C8B-B14F-4D97-AF65-F5344CB8AC3E}">
        <p14:creationId xmlns:p14="http://schemas.microsoft.com/office/powerpoint/2010/main" val="2069279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9BAF3-7F6C-45B1-82D2-CA38E3790CC2}"/>
              </a:ext>
            </a:extLst>
          </p:cNvPr>
          <p:cNvSpPr>
            <a:spLocks noGrp="1"/>
          </p:cNvSpPr>
          <p:nvPr>
            <p:ph type="title"/>
          </p:nvPr>
        </p:nvSpPr>
        <p:spPr/>
        <p:txBody>
          <a:bodyPr/>
          <a:lstStyle/>
          <a:p>
            <a:r>
              <a:rPr lang="en-US" dirty="0"/>
              <a:t>Updated CMF Star Rating Page</a:t>
            </a:r>
          </a:p>
        </p:txBody>
      </p:sp>
      <p:pic>
        <p:nvPicPr>
          <p:cNvPr id="4" name="Content Placeholder 3"/>
          <p:cNvPicPr>
            <a:picLocks noGrp="1" noChangeAspect="1"/>
          </p:cNvPicPr>
          <p:nvPr>
            <p:ph idx="1"/>
          </p:nvPr>
        </p:nvPicPr>
        <p:blipFill rotWithShape="1">
          <a:blip r:embed="rId3"/>
          <a:srcRect t="14511" r="7790"/>
          <a:stretch/>
        </p:blipFill>
        <p:spPr>
          <a:xfrm>
            <a:off x="180404" y="1523999"/>
            <a:ext cx="8783192" cy="4580392"/>
          </a:xfrm>
          <a:prstGeom prst="rect">
            <a:avLst/>
          </a:prstGeom>
        </p:spPr>
      </p:pic>
    </p:spTree>
    <p:extLst>
      <p:ext uri="{BB962C8B-B14F-4D97-AF65-F5344CB8AC3E}">
        <p14:creationId xmlns:p14="http://schemas.microsoft.com/office/powerpoint/2010/main" val="1108720350"/>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516E1CA22297445B99DF4590DFF6E11" ma:contentTypeVersion="12" ma:contentTypeDescription="Create a new document." ma:contentTypeScope="" ma:versionID="a4a7f8e3fa5a7b8af90108f538d9c4de">
  <xsd:schema xmlns:xsd="http://www.w3.org/2001/XMLSchema" xmlns:xs="http://www.w3.org/2001/XMLSchema" xmlns:p="http://schemas.microsoft.com/office/2006/metadata/properties" xmlns:ns2="6c2a5d45-ecec-4eb8-9b14-12a132e17a24" xmlns:ns3="152bb8f6-9943-4e0b-b149-e0c8655e40cd" targetNamespace="http://schemas.microsoft.com/office/2006/metadata/properties" ma:root="true" ma:fieldsID="78700f9778ecfb7af4f50feb2310486c" ns2:_="" ns3:_="">
    <xsd:import namespace="6c2a5d45-ecec-4eb8-9b14-12a132e17a24"/>
    <xsd:import namespace="152bb8f6-9943-4e0b-b149-e0c8655e40c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2a5d45-ecec-4eb8-9b14-12a132e17a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2bb8f6-9943-4e0b-b149-e0c8655e40c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2FE8270-A1C6-4099-A8EA-30A7401BF616}">
  <ds:schemaRefs>
    <ds:schemaRef ds:uri="http://schemas.microsoft.com/sharepoint/v3/contenttype/forms"/>
  </ds:schemaRefs>
</ds:datastoreItem>
</file>

<file path=customXml/itemProps2.xml><?xml version="1.0" encoding="utf-8"?>
<ds:datastoreItem xmlns:ds="http://schemas.openxmlformats.org/officeDocument/2006/customXml" ds:itemID="{005D13C4-9B16-4018-8C26-6A4021A5C819}">
  <ds:schemaRefs>
    <ds:schemaRef ds:uri="152bb8f6-9943-4e0b-b149-e0c8655e40cd"/>
    <ds:schemaRef ds:uri="6c2a5d45-ecec-4eb8-9b14-12a132e17a2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62FAA98-1D84-4A53-A378-53BB3F28733D}">
  <ds:schemaRefs>
    <ds:schemaRef ds:uri="http://schemas.microsoft.com/office/infopath/2007/PartnerControls"/>
    <ds:schemaRef ds:uri="http://purl.org/dc/elements/1.1/"/>
    <ds:schemaRef ds:uri="http://schemas.microsoft.com/office/2006/metadata/properties"/>
    <ds:schemaRef ds:uri="6c2a5d45-ecec-4eb8-9b14-12a132e17a24"/>
    <ds:schemaRef ds:uri="152bb8f6-9943-4e0b-b149-e0c8655e40cd"/>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124</TotalTime>
  <Words>4385</Words>
  <Application>Microsoft Office PowerPoint</Application>
  <PresentationFormat>On-screen Show (4:3)</PresentationFormat>
  <Paragraphs>679</Paragraphs>
  <Slides>51</Slides>
  <Notes>26</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Default Design</vt:lpstr>
      <vt:lpstr>UNDERSTANDING &amp; NAVIGATING THE CMF CLEARINGHOUSE  RATING SYSTEM CHANGES  FOR PRACTITIONERS </vt:lpstr>
      <vt:lpstr>Webinar "Housekeeping"</vt:lpstr>
      <vt:lpstr>Poll</vt:lpstr>
      <vt:lpstr>Today’s Presenters</vt:lpstr>
      <vt:lpstr>Agenda </vt:lpstr>
      <vt:lpstr>Poll</vt:lpstr>
      <vt:lpstr>Overview of CMF Clearinghouse Changes</vt:lpstr>
      <vt:lpstr>CMF Clearinghouse Website</vt:lpstr>
      <vt:lpstr>Updated CMF Star Rating Page</vt:lpstr>
      <vt:lpstr>Comparison Spreadsheet</vt:lpstr>
      <vt:lpstr>Star Quality Rating Page</vt:lpstr>
      <vt:lpstr>CMF Details Page </vt:lpstr>
      <vt:lpstr>Score Details</vt:lpstr>
      <vt:lpstr>Summary</vt:lpstr>
      <vt:lpstr>Poll </vt:lpstr>
      <vt:lpstr>CMF Clearinghouse Rating Transition</vt:lpstr>
      <vt:lpstr>Background</vt:lpstr>
      <vt:lpstr>Current CMF Star Rating System</vt:lpstr>
      <vt:lpstr>Current CMF Star Rating System</vt:lpstr>
      <vt:lpstr>NCHRP 17-72 CMF Rating System</vt:lpstr>
      <vt:lpstr>NCHRP 17-72 Update Crash Modification Factors for the Highway Safety Manual</vt:lpstr>
      <vt:lpstr>NCHRP 17-72 Rating Procedure</vt:lpstr>
      <vt:lpstr>NCHRP 17-72 Rating Criteria</vt:lpstr>
      <vt:lpstr>NCHRP 17-72 Rating Criteria</vt:lpstr>
      <vt:lpstr>NCHRP 17-72 Rating Criteria</vt:lpstr>
      <vt:lpstr>Converting NCHRP 17-72 Ratings to Star Rating</vt:lpstr>
      <vt:lpstr>Changes to Legacy CMF Star Ratings</vt:lpstr>
      <vt:lpstr>Changes to Current CMF Star Ratings</vt:lpstr>
      <vt:lpstr>Example Ratings under the Current CMF Clearinghouse &amp; NCHRP 17-72 Rating Systems</vt:lpstr>
      <vt:lpstr>CMF ID 8441: 5 Star Rating (both Current and 17-72 Rating Schemes)</vt:lpstr>
      <vt:lpstr>CMF ID 8441: 5 Star Rating (both Current and 17-72 Rating Schemes)</vt:lpstr>
      <vt:lpstr>CMF ID 8441: 5 Star Rating (both Current and 17-72 Rating Schemes)</vt:lpstr>
      <vt:lpstr>CMF ID 460: 5 Star Rating (Current) and  1 Star Rating (17-72 Rating Scheme)</vt:lpstr>
      <vt:lpstr>CMF ID 460: 5 Star Rating (Current) and  1 Star Rating (17-72 Rating Scheme)</vt:lpstr>
      <vt:lpstr>CMF ID 460: 5 Star Rating (Current) and  1 Star Rating (17-72 Rating Scheme)</vt:lpstr>
      <vt:lpstr>CMF ID 318: 1 Star Rating (Current) and  3 Star Rating (17-72 Rating Scheme)</vt:lpstr>
      <vt:lpstr>CMF ID 318: 1 Star Rating (Current) and  3 Star Rating (17-72 Rating Scheme)</vt:lpstr>
      <vt:lpstr>CMF ID 318: 1 Star Rating (Current) and  3 Star Rating (17-72 Rating Scheme)</vt:lpstr>
      <vt:lpstr>Poll</vt:lpstr>
      <vt:lpstr>Question &amp; Answers</vt:lpstr>
      <vt:lpstr>What should I do next, if anything?</vt:lpstr>
      <vt:lpstr>Where can I find CMF score details?</vt:lpstr>
      <vt:lpstr>Has FHWA changed CMF's?</vt:lpstr>
      <vt:lpstr>Will users still have access to the previous star quality ratings?</vt:lpstr>
      <vt:lpstr>Is the new rating system better?</vt:lpstr>
      <vt:lpstr>Questions?</vt:lpstr>
      <vt:lpstr>Wrap-up</vt:lpstr>
      <vt:lpstr>Education &amp; Outreach </vt:lpstr>
      <vt:lpstr>NHI CMF Training</vt:lpstr>
      <vt:lpstr>Poll</vt:lpstr>
      <vt:lpstr>For additional information</vt:lpstr>
    </vt:vector>
  </TitlesOfParts>
  <Company>UNC HSRC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Daul</dc:creator>
  <cp:lastModifiedBy>Scurry, Karen (FHWA)</cp:lastModifiedBy>
  <cp:revision>14</cp:revision>
  <cp:lastPrinted>2019-12-16T14:56:50Z</cp:lastPrinted>
  <dcterms:created xsi:type="dcterms:W3CDTF">2009-11-10T22:43:56Z</dcterms:created>
  <dcterms:modified xsi:type="dcterms:W3CDTF">2021-02-24T15:50:36Z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0x010100C516E1CA22297445B99DF4590DFF6E11</vt:lpwstr>
  </property>
</Properties>
</file>