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6"/>
  </p:sldMasterIdLst>
  <p:notesMasterIdLst>
    <p:notesMasterId r:id="rId37"/>
  </p:notesMasterIdLst>
  <p:handoutMasterIdLst>
    <p:handoutMasterId r:id="rId38"/>
  </p:handoutMasterIdLst>
  <p:sldIdLst>
    <p:sldId id="281" r:id="rId7"/>
    <p:sldId id="611" r:id="rId8"/>
    <p:sldId id="1568" r:id="rId9"/>
    <p:sldId id="1580" r:id="rId10"/>
    <p:sldId id="1581" r:id="rId11"/>
    <p:sldId id="1582" r:id="rId12"/>
    <p:sldId id="1583" r:id="rId13"/>
    <p:sldId id="1584" r:id="rId14"/>
    <p:sldId id="1589" r:id="rId15"/>
    <p:sldId id="1590" r:id="rId16"/>
    <p:sldId id="1554" r:id="rId17"/>
    <p:sldId id="1585" r:id="rId18"/>
    <p:sldId id="1586" r:id="rId19"/>
    <p:sldId id="1587" r:id="rId20"/>
    <p:sldId id="1588" r:id="rId21"/>
    <p:sldId id="1591" r:id="rId22"/>
    <p:sldId id="1558" r:id="rId23"/>
    <p:sldId id="1569" r:id="rId24"/>
    <p:sldId id="1559" r:id="rId25"/>
    <p:sldId id="1564" r:id="rId26"/>
    <p:sldId id="1573" r:id="rId27"/>
    <p:sldId id="1571" r:id="rId28"/>
    <p:sldId id="1572" r:id="rId29"/>
    <p:sldId id="1574" r:id="rId30"/>
    <p:sldId id="1575" r:id="rId31"/>
    <p:sldId id="1576" r:id="rId32"/>
    <p:sldId id="1577" r:id="rId33"/>
    <p:sldId id="1579" r:id="rId34"/>
    <p:sldId id="1578" r:id="rId35"/>
    <p:sldId id="1543" r:id="rId3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CDAVIS7" initials="J" lastIdx="3" clrIdx="0">
    <p:extLst>
      <p:ext uri="{19B8F6BF-5375-455C-9EA6-DF929625EA0E}">
        <p15:presenceInfo xmlns:p15="http://schemas.microsoft.com/office/powerpoint/2012/main" userId="JCDAVIS7"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82" autoAdjust="0"/>
    <p:restoredTop sz="90622" autoAdjust="0"/>
  </p:normalViewPr>
  <p:slideViewPr>
    <p:cSldViewPr snapToGrid="0" snapToObjects="1">
      <p:cViewPr varScale="1">
        <p:scale>
          <a:sx n="115" d="100"/>
          <a:sy n="115" d="100"/>
        </p:scale>
        <p:origin x="134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40" Type="http://schemas.openxmlformats.org/officeDocument/2006/relationships/presProps" Target="presProps.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0585F2-D365-48B0-9A45-91728D3A33DC}"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D79513D0-99FB-443F-8D70-ADA119F8495E}">
      <dgm:prSet phldrT="[Text]" custT="1"/>
      <dgm:spPr/>
      <dgm:t>
        <a:bodyPr/>
        <a:lstStyle/>
        <a:p>
          <a:r>
            <a:rPr lang="en-US" sz="1600" dirty="0">
              <a:effectLst>
                <a:outerShdw blurRad="38100" dist="38100" dir="2700000" algn="tl">
                  <a:srgbClr val="000000">
                    <a:alpha val="43137"/>
                  </a:srgbClr>
                </a:outerShdw>
              </a:effectLst>
            </a:rPr>
            <a:t>Interviews with Other States</a:t>
          </a:r>
        </a:p>
      </dgm:t>
    </dgm:pt>
    <dgm:pt modelId="{DDFDE823-A425-41B8-B0D7-C67A3E14CEBC}" type="parTrans" cxnId="{5A49FE37-DF84-40BA-BB74-43AAB8750388}">
      <dgm:prSet/>
      <dgm:spPr/>
      <dgm:t>
        <a:bodyPr/>
        <a:lstStyle/>
        <a:p>
          <a:endParaRPr lang="en-US"/>
        </a:p>
      </dgm:t>
    </dgm:pt>
    <dgm:pt modelId="{93131F3B-AFA9-4E3E-B45F-A8BB0626E793}" type="sibTrans" cxnId="{5A49FE37-DF84-40BA-BB74-43AAB8750388}">
      <dgm:prSet/>
      <dgm:spPr/>
      <dgm:t>
        <a:bodyPr/>
        <a:lstStyle/>
        <a:p>
          <a:endParaRPr lang="en-US"/>
        </a:p>
      </dgm:t>
    </dgm:pt>
    <dgm:pt modelId="{85560B59-C98C-4C85-A644-2F5DAB8475DA}">
      <dgm:prSet phldrT="[Text]" custT="1"/>
      <dgm:spPr>
        <a:solidFill>
          <a:schemeClr val="accent1">
            <a:lumMod val="75000"/>
          </a:schemeClr>
        </a:solidFill>
      </dgm:spPr>
      <dgm:t>
        <a:bodyPr/>
        <a:lstStyle/>
        <a:p>
          <a:r>
            <a:rPr lang="en-US" sz="2000" dirty="0">
              <a:effectLst>
                <a:outerShdw blurRad="38100" dist="38100" dir="2700000" algn="tl">
                  <a:srgbClr val="000000">
                    <a:alpha val="43137"/>
                  </a:srgbClr>
                </a:outerShdw>
              </a:effectLst>
            </a:rPr>
            <a:t>SBF</a:t>
          </a:r>
        </a:p>
        <a:p>
          <a:r>
            <a:rPr lang="en-US" sz="2000" dirty="0">
              <a:effectLst>
                <a:outerShdw blurRad="38100" dist="38100" dir="2700000" algn="tl">
                  <a:srgbClr val="000000">
                    <a:alpha val="43137"/>
                  </a:srgbClr>
                </a:outerShdw>
              </a:effectLst>
            </a:rPr>
            <a:t>Recommendations </a:t>
          </a:r>
        </a:p>
      </dgm:t>
    </dgm:pt>
    <dgm:pt modelId="{E387B8A5-41CC-4383-8911-236C706D912E}" type="parTrans" cxnId="{E8905BFD-868A-43C3-A67D-FEE6FDB80129}">
      <dgm:prSet/>
      <dgm:spPr/>
      <dgm:t>
        <a:bodyPr/>
        <a:lstStyle/>
        <a:p>
          <a:endParaRPr lang="en-US"/>
        </a:p>
      </dgm:t>
    </dgm:pt>
    <dgm:pt modelId="{C7A990AA-3AF4-4056-B97C-B107247AB064}" type="sibTrans" cxnId="{E8905BFD-868A-43C3-A67D-FEE6FDB80129}">
      <dgm:prSet/>
      <dgm:spPr/>
      <dgm:t>
        <a:bodyPr/>
        <a:lstStyle/>
        <a:p>
          <a:endParaRPr lang="en-US"/>
        </a:p>
      </dgm:t>
    </dgm:pt>
    <dgm:pt modelId="{F8D0C3F2-52DD-4733-A340-814F39C199DE}">
      <dgm:prSet phldrT="[Text]" custT="1"/>
      <dgm:spPr/>
      <dgm:t>
        <a:bodyPr/>
        <a:lstStyle/>
        <a:p>
          <a:r>
            <a:rPr lang="en-US" sz="1600" dirty="0">
              <a:effectLst>
                <a:outerShdw blurRad="38100" dist="38100" dir="2700000" algn="tl">
                  <a:srgbClr val="000000">
                    <a:alpha val="43137"/>
                  </a:srgbClr>
                </a:outerShdw>
              </a:effectLst>
            </a:rPr>
            <a:t>Review of Prioritization Data and Other NC Data</a:t>
          </a:r>
        </a:p>
      </dgm:t>
    </dgm:pt>
    <dgm:pt modelId="{3CE6ACD6-E737-432E-B62C-AE8851C2265C}" type="parTrans" cxnId="{CAD239FE-7238-4714-9FCE-F8193D13B8E2}">
      <dgm:prSet/>
      <dgm:spPr/>
      <dgm:t>
        <a:bodyPr/>
        <a:lstStyle/>
        <a:p>
          <a:endParaRPr lang="en-US"/>
        </a:p>
      </dgm:t>
    </dgm:pt>
    <dgm:pt modelId="{1C07DF31-3F0F-4003-BC66-49A911D945C6}" type="sibTrans" cxnId="{CAD239FE-7238-4714-9FCE-F8193D13B8E2}">
      <dgm:prSet/>
      <dgm:spPr/>
      <dgm:t>
        <a:bodyPr/>
        <a:lstStyle/>
        <a:p>
          <a:endParaRPr lang="en-US"/>
        </a:p>
      </dgm:t>
    </dgm:pt>
    <dgm:pt modelId="{398F514C-813F-4692-94C0-496AC5534161}">
      <dgm:prSet phldrT="[Text]" custT="1"/>
      <dgm:spPr/>
      <dgm:t>
        <a:bodyPr/>
        <a:lstStyle/>
        <a:p>
          <a:r>
            <a:rPr lang="en-US" sz="1600" dirty="0">
              <a:effectLst>
                <a:outerShdw blurRad="38100" dist="38100" dir="2700000" algn="tl">
                  <a:srgbClr val="000000">
                    <a:alpha val="43137"/>
                  </a:srgbClr>
                </a:outerShdw>
              </a:effectLst>
            </a:rPr>
            <a:t>Scan of Literature and Materials from Other States </a:t>
          </a:r>
        </a:p>
      </dgm:t>
    </dgm:pt>
    <dgm:pt modelId="{AFA907AC-CF80-4FCB-96A1-82D063B2351C}" type="parTrans" cxnId="{1607655B-3771-4EAC-B552-CD0B777B6494}">
      <dgm:prSet/>
      <dgm:spPr/>
      <dgm:t>
        <a:bodyPr/>
        <a:lstStyle/>
        <a:p>
          <a:endParaRPr lang="en-US"/>
        </a:p>
      </dgm:t>
    </dgm:pt>
    <dgm:pt modelId="{BA8C9725-11BF-4981-B8A2-340B8E98F6BF}" type="sibTrans" cxnId="{1607655B-3771-4EAC-B552-CD0B777B6494}">
      <dgm:prSet/>
      <dgm:spPr/>
      <dgm:t>
        <a:bodyPr/>
        <a:lstStyle/>
        <a:p>
          <a:endParaRPr lang="en-US"/>
        </a:p>
      </dgm:t>
    </dgm:pt>
    <dgm:pt modelId="{8D209D39-C41F-401E-82F0-003A1650C1B4}">
      <dgm:prSet phldrT="[Text]" custT="1"/>
      <dgm:spPr/>
      <dgm:t>
        <a:bodyPr/>
        <a:lstStyle/>
        <a:p>
          <a:r>
            <a:rPr lang="en-US" sz="1600" dirty="0">
              <a:effectLst>
                <a:outerShdw blurRad="38100" dist="38100" dir="2700000" algn="tl">
                  <a:srgbClr val="000000">
                    <a:alpha val="43137"/>
                  </a:srgbClr>
                </a:outerShdw>
              </a:effectLst>
            </a:rPr>
            <a:t>Investigation of Crash Modification Factors (4 Star +)</a:t>
          </a:r>
        </a:p>
      </dgm:t>
    </dgm:pt>
    <dgm:pt modelId="{0B6607D9-6F59-489E-AF37-0C6BA681B5B4}" type="sibTrans" cxnId="{BE8C8129-5404-48DB-8635-8F83CEA53B2F}">
      <dgm:prSet/>
      <dgm:spPr/>
      <dgm:t>
        <a:bodyPr/>
        <a:lstStyle/>
        <a:p>
          <a:endParaRPr lang="en-US"/>
        </a:p>
      </dgm:t>
    </dgm:pt>
    <dgm:pt modelId="{2B151FA5-603B-4530-9A38-9F2BF594E117}" type="parTrans" cxnId="{BE8C8129-5404-48DB-8635-8F83CEA53B2F}">
      <dgm:prSet/>
      <dgm:spPr/>
      <dgm:t>
        <a:bodyPr/>
        <a:lstStyle/>
        <a:p>
          <a:endParaRPr lang="en-US"/>
        </a:p>
      </dgm:t>
    </dgm:pt>
    <dgm:pt modelId="{645F77C8-2AEC-4BF8-873E-65154A9D2001}" type="pres">
      <dgm:prSet presAssocID="{C10585F2-D365-48B0-9A45-91728D3A33DC}" presName="Name0" presStyleCnt="0">
        <dgm:presLayoutVars>
          <dgm:chMax val="1"/>
          <dgm:chPref val="1"/>
          <dgm:dir val="rev"/>
          <dgm:animOne val="branch"/>
          <dgm:animLvl val="lvl"/>
        </dgm:presLayoutVars>
      </dgm:prSet>
      <dgm:spPr/>
    </dgm:pt>
    <dgm:pt modelId="{5E87767C-EE56-4B9F-BD53-4F80E8C3FCAB}" type="pres">
      <dgm:prSet presAssocID="{85560B59-C98C-4C85-A644-2F5DAB8475DA}" presName="singleCycle" presStyleCnt="0"/>
      <dgm:spPr/>
    </dgm:pt>
    <dgm:pt modelId="{30541EFE-C577-4E23-947A-8E48CF353F9D}" type="pres">
      <dgm:prSet presAssocID="{85560B59-C98C-4C85-A644-2F5DAB8475DA}" presName="singleCenter" presStyleLbl="node1" presStyleIdx="0" presStyleCnt="5" custScaleX="133848" custScaleY="79807" custLinFactNeighborX="-426" custLinFactNeighborY="7452">
        <dgm:presLayoutVars>
          <dgm:chMax val="7"/>
          <dgm:chPref val="7"/>
        </dgm:presLayoutVars>
      </dgm:prSet>
      <dgm:spPr/>
    </dgm:pt>
    <dgm:pt modelId="{6E9208B6-E82F-45DA-A20A-332429BA2C55}" type="pres">
      <dgm:prSet presAssocID="{2B151FA5-603B-4530-9A38-9F2BF594E117}" presName="Name56" presStyleLbl="parChTrans1D2" presStyleIdx="0" presStyleCnt="4"/>
      <dgm:spPr/>
    </dgm:pt>
    <dgm:pt modelId="{6E98F850-F6D5-46B9-9ED8-58E668A6B373}" type="pres">
      <dgm:prSet presAssocID="{8D209D39-C41F-401E-82F0-003A1650C1B4}" presName="text0" presStyleLbl="node1" presStyleIdx="1" presStyleCnt="5" custScaleX="167469" custRadScaleRad="112482" custRadScaleInc="63941">
        <dgm:presLayoutVars>
          <dgm:bulletEnabled val="1"/>
        </dgm:presLayoutVars>
      </dgm:prSet>
      <dgm:spPr/>
    </dgm:pt>
    <dgm:pt modelId="{EE2CFC86-1207-4577-BDD3-65D93ABD5DF8}" type="pres">
      <dgm:prSet presAssocID="{DDFDE823-A425-41B8-B0D7-C67A3E14CEBC}" presName="Name56" presStyleLbl="parChTrans1D2" presStyleIdx="1" presStyleCnt="4"/>
      <dgm:spPr/>
    </dgm:pt>
    <dgm:pt modelId="{2989B607-4B80-452B-BEBD-BA51D6FB350D}" type="pres">
      <dgm:prSet presAssocID="{D79513D0-99FB-443F-8D70-ADA119F8495E}" presName="text0" presStyleLbl="node1" presStyleIdx="2" presStyleCnt="5" custScaleX="167421" custRadScaleRad="122941" custRadScaleInc="42401">
        <dgm:presLayoutVars>
          <dgm:bulletEnabled val="1"/>
        </dgm:presLayoutVars>
      </dgm:prSet>
      <dgm:spPr/>
    </dgm:pt>
    <dgm:pt modelId="{E014692B-33A0-4728-A72D-A215AE5412A2}" type="pres">
      <dgm:prSet presAssocID="{3CE6ACD6-E737-432E-B62C-AE8851C2265C}" presName="Name56" presStyleLbl="parChTrans1D2" presStyleIdx="2" presStyleCnt="4"/>
      <dgm:spPr/>
    </dgm:pt>
    <dgm:pt modelId="{21371628-4F76-47D7-AD8C-117F9DA6CF7D}" type="pres">
      <dgm:prSet presAssocID="{F8D0C3F2-52DD-4733-A340-814F39C199DE}" presName="text0" presStyleLbl="node1" presStyleIdx="3" presStyleCnt="5" custScaleX="166710" custRadScaleRad="115591" custRadScaleInc="-243717">
        <dgm:presLayoutVars>
          <dgm:bulletEnabled val="1"/>
        </dgm:presLayoutVars>
      </dgm:prSet>
      <dgm:spPr/>
    </dgm:pt>
    <dgm:pt modelId="{7396984F-8B97-4298-9BE7-EC8BD80FF428}" type="pres">
      <dgm:prSet presAssocID="{AFA907AC-CF80-4FCB-96A1-82D063B2351C}" presName="Name56" presStyleLbl="parChTrans1D2" presStyleIdx="3" presStyleCnt="4"/>
      <dgm:spPr/>
    </dgm:pt>
    <dgm:pt modelId="{457813F7-E6A5-4CF7-A322-2C161094FB34}" type="pres">
      <dgm:prSet presAssocID="{398F514C-813F-4692-94C0-496AC5534161}" presName="text0" presStyleLbl="node1" presStyleIdx="4" presStyleCnt="5" custScaleX="163656" custRadScaleRad="110870" custRadScaleInc="-260482">
        <dgm:presLayoutVars>
          <dgm:bulletEnabled val="1"/>
        </dgm:presLayoutVars>
      </dgm:prSet>
      <dgm:spPr/>
    </dgm:pt>
  </dgm:ptLst>
  <dgm:cxnLst>
    <dgm:cxn modelId="{2D086805-E267-48FE-B13E-0EFAA5478D77}" type="presOf" srcId="{C10585F2-D365-48B0-9A45-91728D3A33DC}" destId="{645F77C8-2AEC-4BF8-873E-65154A9D2001}" srcOrd="0" destOrd="0" presId="urn:microsoft.com/office/officeart/2008/layout/RadialCluster"/>
    <dgm:cxn modelId="{BF8BC213-66A7-4781-8739-9A724C0D1859}" type="presOf" srcId="{F8D0C3F2-52DD-4733-A340-814F39C199DE}" destId="{21371628-4F76-47D7-AD8C-117F9DA6CF7D}" srcOrd="0" destOrd="0" presId="urn:microsoft.com/office/officeart/2008/layout/RadialCluster"/>
    <dgm:cxn modelId="{C9E36019-6B3C-405F-A636-61971AB31B26}" type="presOf" srcId="{8D209D39-C41F-401E-82F0-003A1650C1B4}" destId="{6E98F850-F6D5-46B9-9ED8-58E668A6B373}" srcOrd="0" destOrd="0" presId="urn:microsoft.com/office/officeart/2008/layout/RadialCluster"/>
    <dgm:cxn modelId="{BA65C724-B7FD-422E-903E-3A7D1D4601B7}" type="presOf" srcId="{2B151FA5-603B-4530-9A38-9F2BF594E117}" destId="{6E9208B6-E82F-45DA-A20A-332429BA2C55}" srcOrd="0" destOrd="0" presId="urn:microsoft.com/office/officeart/2008/layout/RadialCluster"/>
    <dgm:cxn modelId="{BE8C8129-5404-48DB-8635-8F83CEA53B2F}" srcId="{85560B59-C98C-4C85-A644-2F5DAB8475DA}" destId="{8D209D39-C41F-401E-82F0-003A1650C1B4}" srcOrd="0" destOrd="0" parTransId="{2B151FA5-603B-4530-9A38-9F2BF594E117}" sibTransId="{0B6607D9-6F59-489E-AF37-0C6BA681B5B4}"/>
    <dgm:cxn modelId="{5A49FE37-DF84-40BA-BB74-43AAB8750388}" srcId="{85560B59-C98C-4C85-A644-2F5DAB8475DA}" destId="{D79513D0-99FB-443F-8D70-ADA119F8495E}" srcOrd="1" destOrd="0" parTransId="{DDFDE823-A425-41B8-B0D7-C67A3E14CEBC}" sibTransId="{93131F3B-AFA9-4E3E-B45F-A8BB0626E793}"/>
    <dgm:cxn modelId="{1607655B-3771-4EAC-B552-CD0B777B6494}" srcId="{85560B59-C98C-4C85-A644-2F5DAB8475DA}" destId="{398F514C-813F-4692-94C0-496AC5534161}" srcOrd="3" destOrd="0" parTransId="{AFA907AC-CF80-4FCB-96A1-82D063B2351C}" sibTransId="{BA8C9725-11BF-4981-B8A2-340B8E98F6BF}"/>
    <dgm:cxn modelId="{485AA15A-CD0D-4727-9BEF-890409B636E1}" type="presOf" srcId="{DDFDE823-A425-41B8-B0D7-C67A3E14CEBC}" destId="{EE2CFC86-1207-4577-BDD3-65D93ABD5DF8}" srcOrd="0" destOrd="0" presId="urn:microsoft.com/office/officeart/2008/layout/RadialCluster"/>
    <dgm:cxn modelId="{FC376FA8-741E-4EA6-B25A-38B87BBDAD46}" type="presOf" srcId="{AFA907AC-CF80-4FCB-96A1-82D063B2351C}" destId="{7396984F-8B97-4298-9BE7-EC8BD80FF428}" srcOrd="0" destOrd="0" presId="urn:microsoft.com/office/officeart/2008/layout/RadialCluster"/>
    <dgm:cxn modelId="{7080D6B5-5E0E-400F-A48E-3BE677E3FAD5}" type="presOf" srcId="{85560B59-C98C-4C85-A644-2F5DAB8475DA}" destId="{30541EFE-C577-4E23-947A-8E48CF353F9D}" srcOrd="0" destOrd="0" presId="urn:microsoft.com/office/officeart/2008/layout/RadialCluster"/>
    <dgm:cxn modelId="{7AEDFFD7-71A5-47A0-9931-1A4BF296221B}" type="presOf" srcId="{D79513D0-99FB-443F-8D70-ADA119F8495E}" destId="{2989B607-4B80-452B-BEBD-BA51D6FB350D}" srcOrd="0" destOrd="0" presId="urn:microsoft.com/office/officeart/2008/layout/RadialCluster"/>
    <dgm:cxn modelId="{94D3C6DD-DC05-431A-81DD-74F3EE83483A}" type="presOf" srcId="{3CE6ACD6-E737-432E-B62C-AE8851C2265C}" destId="{E014692B-33A0-4728-A72D-A215AE5412A2}" srcOrd="0" destOrd="0" presId="urn:microsoft.com/office/officeart/2008/layout/RadialCluster"/>
    <dgm:cxn modelId="{FC6F07FA-C0C3-4CB1-898E-4707FE53C785}" type="presOf" srcId="{398F514C-813F-4692-94C0-496AC5534161}" destId="{457813F7-E6A5-4CF7-A322-2C161094FB34}" srcOrd="0" destOrd="0" presId="urn:microsoft.com/office/officeart/2008/layout/RadialCluster"/>
    <dgm:cxn modelId="{E8905BFD-868A-43C3-A67D-FEE6FDB80129}" srcId="{C10585F2-D365-48B0-9A45-91728D3A33DC}" destId="{85560B59-C98C-4C85-A644-2F5DAB8475DA}" srcOrd="0" destOrd="0" parTransId="{E387B8A5-41CC-4383-8911-236C706D912E}" sibTransId="{C7A990AA-3AF4-4056-B97C-B107247AB064}"/>
    <dgm:cxn modelId="{CAD239FE-7238-4714-9FCE-F8193D13B8E2}" srcId="{85560B59-C98C-4C85-A644-2F5DAB8475DA}" destId="{F8D0C3F2-52DD-4733-A340-814F39C199DE}" srcOrd="2" destOrd="0" parTransId="{3CE6ACD6-E737-432E-B62C-AE8851C2265C}" sibTransId="{1C07DF31-3F0F-4003-BC66-49A911D945C6}"/>
    <dgm:cxn modelId="{E7CE3A28-529E-44EB-A76C-9C1020E4B670}" type="presParOf" srcId="{645F77C8-2AEC-4BF8-873E-65154A9D2001}" destId="{5E87767C-EE56-4B9F-BD53-4F80E8C3FCAB}" srcOrd="0" destOrd="0" presId="urn:microsoft.com/office/officeart/2008/layout/RadialCluster"/>
    <dgm:cxn modelId="{C5D86BB0-C5F3-4AAE-8F03-B665AD6AA065}" type="presParOf" srcId="{5E87767C-EE56-4B9F-BD53-4F80E8C3FCAB}" destId="{30541EFE-C577-4E23-947A-8E48CF353F9D}" srcOrd="0" destOrd="0" presId="urn:microsoft.com/office/officeart/2008/layout/RadialCluster"/>
    <dgm:cxn modelId="{9357A7BA-AC7E-4CED-B8A8-CD1F81E83DED}" type="presParOf" srcId="{5E87767C-EE56-4B9F-BD53-4F80E8C3FCAB}" destId="{6E9208B6-E82F-45DA-A20A-332429BA2C55}" srcOrd="1" destOrd="0" presId="urn:microsoft.com/office/officeart/2008/layout/RadialCluster"/>
    <dgm:cxn modelId="{3B0ABACF-D396-4BB6-A045-BA3319F12B93}" type="presParOf" srcId="{5E87767C-EE56-4B9F-BD53-4F80E8C3FCAB}" destId="{6E98F850-F6D5-46B9-9ED8-58E668A6B373}" srcOrd="2" destOrd="0" presId="urn:microsoft.com/office/officeart/2008/layout/RadialCluster"/>
    <dgm:cxn modelId="{23CC04C1-AE9F-4356-BBF2-C691CC80B463}" type="presParOf" srcId="{5E87767C-EE56-4B9F-BD53-4F80E8C3FCAB}" destId="{EE2CFC86-1207-4577-BDD3-65D93ABD5DF8}" srcOrd="3" destOrd="0" presId="urn:microsoft.com/office/officeart/2008/layout/RadialCluster"/>
    <dgm:cxn modelId="{5FA5B0BC-7116-41A3-9073-7AC322408F9C}" type="presParOf" srcId="{5E87767C-EE56-4B9F-BD53-4F80E8C3FCAB}" destId="{2989B607-4B80-452B-BEBD-BA51D6FB350D}" srcOrd="4" destOrd="0" presId="urn:microsoft.com/office/officeart/2008/layout/RadialCluster"/>
    <dgm:cxn modelId="{99D36C73-7366-4B80-AA5C-819D926B247D}" type="presParOf" srcId="{5E87767C-EE56-4B9F-BD53-4F80E8C3FCAB}" destId="{E014692B-33A0-4728-A72D-A215AE5412A2}" srcOrd="5" destOrd="0" presId="urn:microsoft.com/office/officeart/2008/layout/RadialCluster"/>
    <dgm:cxn modelId="{972195C2-1B8A-4E16-91CA-1E25E87B1AD8}" type="presParOf" srcId="{5E87767C-EE56-4B9F-BD53-4F80E8C3FCAB}" destId="{21371628-4F76-47D7-AD8C-117F9DA6CF7D}" srcOrd="6" destOrd="0" presId="urn:microsoft.com/office/officeart/2008/layout/RadialCluster"/>
    <dgm:cxn modelId="{7EC2E9DC-3870-424F-A7F2-B24109F85946}" type="presParOf" srcId="{5E87767C-EE56-4B9F-BD53-4F80E8C3FCAB}" destId="{7396984F-8B97-4298-9BE7-EC8BD80FF428}" srcOrd="7" destOrd="0" presId="urn:microsoft.com/office/officeart/2008/layout/RadialCluster"/>
    <dgm:cxn modelId="{634C73AC-0817-4861-BEDD-3C25426BBD2F}" type="presParOf" srcId="{5E87767C-EE56-4B9F-BD53-4F80E8C3FCAB}" destId="{457813F7-E6A5-4CF7-A322-2C161094FB34}" srcOrd="8"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41EFE-C577-4E23-947A-8E48CF353F9D}">
      <dsp:nvSpPr>
        <dsp:cNvPr id="0" name=""/>
        <dsp:cNvSpPr/>
      </dsp:nvSpPr>
      <dsp:spPr>
        <a:xfrm>
          <a:off x="2662818" y="2533669"/>
          <a:ext cx="2313182" cy="1379237"/>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outerShdw blurRad="38100" dist="38100" dir="2700000" algn="tl">
                  <a:srgbClr val="000000">
                    <a:alpha val="43137"/>
                  </a:srgbClr>
                </a:outerShdw>
              </a:effectLst>
            </a:rPr>
            <a:t>SBF</a:t>
          </a:r>
        </a:p>
        <a:p>
          <a:pPr marL="0" lvl="0" indent="0" algn="ctr" defTabSz="889000">
            <a:lnSpc>
              <a:spcPct val="90000"/>
            </a:lnSpc>
            <a:spcBef>
              <a:spcPct val="0"/>
            </a:spcBef>
            <a:spcAft>
              <a:spcPct val="35000"/>
            </a:spcAft>
            <a:buNone/>
          </a:pPr>
          <a:r>
            <a:rPr lang="en-US" sz="2000" kern="1200" dirty="0">
              <a:effectLst>
                <a:outerShdw blurRad="38100" dist="38100" dir="2700000" algn="tl">
                  <a:srgbClr val="000000">
                    <a:alpha val="43137"/>
                  </a:srgbClr>
                </a:outerShdw>
              </a:effectLst>
            </a:rPr>
            <a:t>Recommendations </a:t>
          </a:r>
        </a:p>
      </dsp:txBody>
      <dsp:txXfrm>
        <a:off x="2730147" y="2600998"/>
        <a:ext cx="2178524" cy="1244579"/>
      </dsp:txXfrm>
    </dsp:sp>
    <dsp:sp modelId="{6E9208B6-E82F-45DA-A20A-332429BA2C55}">
      <dsp:nvSpPr>
        <dsp:cNvPr id="0" name=""/>
        <dsp:cNvSpPr/>
      </dsp:nvSpPr>
      <dsp:spPr>
        <a:xfrm rot="17751140">
          <a:off x="3732784" y="1862211"/>
          <a:ext cx="1492258" cy="0"/>
        </a:xfrm>
        <a:custGeom>
          <a:avLst/>
          <a:gdLst/>
          <a:ahLst/>
          <a:cxnLst/>
          <a:rect l="0" t="0" r="0" b="0"/>
          <a:pathLst>
            <a:path>
              <a:moveTo>
                <a:pt x="0" y="0"/>
              </a:moveTo>
              <a:lnTo>
                <a:pt x="149225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98F850-F6D5-46B9-9ED8-58E668A6B373}">
      <dsp:nvSpPr>
        <dsp:cNvPr id="0" name=""/>
        <dsp:cNvSpPr/>
      </dsp:nvSpPr>
      <dsp:spPr>
        <a:xfrm>
          <a:off x="4115229" y="32849"/>
          <a:ext cx="1939131" cy="11579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effectLst>
                <a:outerShdw blurRad="38100" dist="38100" dir="2700000" algn="tl">
                  <a:srgbClr val="000000">
                    <a:alpha val="43137"/>
                  </a:srgbClr>
                </a:outerShdw>
              </a:effectLst>
            </a:rPr>
            <a:t>Investigation of Crash Modification Factors (4 Star +)</a:t>
          </a:r>
        </a:p>
      </dsp:txBody>
      <dsp:txXfrm>
        <a:off x="4171753" y="89373"/>
        <a:ext cx="1826083" cy="1044856"/>
      </dsp:txXfrm>
    </dsp:sp>
    <dsp:sp modelId="{EE2CFC86-1207-4577-BDD3-65D93ABD5DF8}">
      <dsp:nvSpPr>
        <dsp:cNvPr id="0" name=""/>
        <dsp:cNvSpPr/>
      </dsp:nvSpPr>
      <dsp:spPr>
        <a:xfrm rot="12331967">
          <a:off x="2106381" y="2544733"/>
          <a:ext cx="585003" cy="0"/>
        </a:xfrm>
        <a:custGeom>
          <a:avLst/>
          <a:gdLst/>
          <a:ahLst/>
          <a:cxnLst/>
          <a:rect l="0" t="0" r="0" b="0"/>
          <a:pathLst>
            <a:path>
              <a:moveTo>
                <a:pt x="0" y="0"/>
              </a:moveTo>
              <a:lnTo>
                <a:pt x="58500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89B607-4B80-452B-BEBD-BA51D6FB350D}">
      <dsp:nvSpPr>
        <dsp:cNvPr id="0" name=""/>
        <dsp:cNvSpPr/>
      </dsp:nvSpPr>
      <dsp:spPr>
        <a:xfrm>
          <a:off x="196371" y="1376697"/>
          <a:ext cx="1938575" cy="11579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effectLst>
                <a:outerShdw blurRad="38100" dist="38100" dir="2700000" algn="tl">
                  <a:srgbClr val="000000">
                    <a:alpha val="43137"/>
                  </a:srgbClr>
                </a:outerShdw>
              </a:effectLst>
            </a:rPr>
            <a:t>Interviews with Other States</a:t>
          </a:r>
        </a:p>
      </dsp:txBody>
      <dsp:txXfrm>
        <a:off x="252895" y="1433221"/>
        <a:ext cx="1825527" cy="1044856"/>
      </dsp:txXfrm>
    </dsp:sp>
    <dsp:sp modelId="{E014692B-33A0-4728-A72D-A215AE5412A2}">
      <dsp:nvSpPr>
        <dsp:cNvPr id="0" name=""/>
        <dsp:cNvSpPr/>
      </dsp:nvSpPr>
      <dsp:spPr>
        <a:xfrm rot="20032038">
          <a:off x="4953100" y="2557188"/>
          <a:ext cx="448050" cy="0"/>
        </a:xfrm>
        <a:custGeom>
          <a:avLst/>
          <a:gdLst/>
          <a:ahLst/>
          <a:cxnLst/>
          <a:rect l="0" t="0" r="0" b="0"/>
          <a:pathLst>
            <a:path>
              <a:moveTo>
                <a:pt x="0" y="0"/>
              </a:moveTo>
              <a:lnTo>
                <a:pt x="44805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371628-4F76-47D7-AD8C-117F9DA6CF7D}">
      <dsp:nvSpPr>
        <dsp:cNvPr id="0" name=""/>
        <dsp:cNvSpPr/>
      </dsp:nvSpPr>
      <dsp:spPr>
        <a:xfrm>
          <a:off x="5378249" y="1406048"/>
          <a:ext cx="1930342" cy="11579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effectLst>
                <a:outerShdw blurRad="38100" dist="38100" dir="2700000" algn="tl">
                  <a:srgbClr val="000000">
                    <a:alpha val="43137"/>
                  </a:srgbClr>
                </a:outerShdw>
              </a:effectLst>
            </a:rPr>
            <a:t>Review of Prioritization Data and Other NC Data</a:t>
          </a:r>
        </a:p>
      </dsp:txBody>
      <dsp:txXfrm>
        <a:off x="5434773" y="1462572"/>
        <a:ext cx="1817294" cy="1044856"/>
      </dsp:txXfrm>
    </dsp:sp>
    <dsp:sp modelId="{7396984F-8B97-4298-9BE7-EC8BD80FF428}">
      <dsp:nvSpPr>
        <dsp:cNvPr id="0" name=""/>
        <dsp:cNvSpPr/>
      </dsp:nvSpPr>
      <dsp:spPr>
        <a:xfrm rot="14777159">
          <a:off x="2488146" y="1862202"/>
          <a:ext cx="1466782" cy="0"/>
        </a:xfrm>
        <a:custGeom>
          <a:avLst/>
          <a:gdLst/>
          <a:ahLst/>
          <a:cxnLst/>
          <a:rect l="0" t="0" r="0" b="0"/>
          <a:pathLst>
            <a:path>
              <a:moveTo>
                <a:pt x="0" y="0"/>
              </a:moveTo>
              <a:lnTo>
                <a:pt x="146678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7813F7-E6A5-4CF7-A322-2C161094FB34}">
      <dsp:nvSpPr>
        <dsp:cNvPr id="0" name=""/>
        <dsp:cNvSpPr/>
      </dsp:nvSpPr>
      <dsp:spPr>
        <a:xfrm>
          <a:off x="1724787" y="32831"/>
          <a:ext cx="1894980" cy="11579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effectLst>
                <a:outerShdw blurRad="38100" dist="38100" dir="2700000" algn="tl">
                  <a:srgbClr val="000000">
                    <a:alpha val="43137"/>
                  </a:srgbClr>
                </a:outerShdw>
              </a:effectLst>
            </a:rPr>
            <a:t>Scan of Literature and Materials from Other States </a:t>
          </a:r>
        </a:p>
      </dsp:txBody>
      <dsp:txXfrm>
        <a:off x="1781311" y="89355"/>
        <a:ext cx="1781932" cy="1044856"/>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732732-9DF5-5343-9671-1F8D28AFB589}" type="datetimeFigureOut">
              <a:rPr lang="en-US" smtClean="0"/>
              <a:t>12/8/2021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E282AB-1402-2940-B834-0E55D2768B8F}" type="slidenum">
              <a:rPr lang="en-US" smtClean="0"/>
              <a:t>‹#›</a:t>
            </a:fld>
            <a:endParaRPr lang="en-US" dirty="0"/>
          </a:p>
        </p:txBody>
      </p:sp>
    </p:spTree>
    <p:extLst>
      <p:ext uri="{BB962C8B-B14F-4D97-AF65-F5344CB8AC3E}">
        <p14:creationId xmlns:p14="http://schemas.microsoft.com/office/powerpoint/2010/main" val="918798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855999-CF69-DA42-8213-22A5CAE5D182}" type="datetimeFigureOut">
              <a:rPr lang="en-US" smtClean="0"/>
              <a:t>12/8/2021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B6EF1C-AA17-F640-A7A5-6C89FACC0C1D}" type="slidenum">
              <a:rPr lang="en-US" smtClean="0"/>
              <a:t>‹#›</a:t>
            </a:fld>
            <a:endParaRPr lang="en-US" dirty="0"/>
          </a:p>
        </p:txBody>
      </p:sp>
    </p:spTree>
    <p:extLst>
      <p:ext uri="{BB962C8B-B14F-4D97-AF65-F5344CB8AC3E}">
        <p14:creationId xmlns:p14="http://schemas.microsoft.com/office/powerpoint/2010/main" val="423619728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a:t>
            </a:fld>
            <a:endParaRPr lang="en-US" dirty="0"/>
          </a:p>
        </p:txBody>
      </p:sp>
    </p:spTree>
    <p:extLst>
      <p:ext uri="{BB962C8B-B14F-4D97-AF65-F5344CB8AC3E}">
        <p14:creationId xmlns:p14="http://schemas.microsoft.com/office/powerpoint/2010/main" val="2904295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an obvious need to </a:t>
            </a:r>
          </a:p>
        </p:txBody>
      </p:sp>
      <p:sp>
        <p:nvSpPr>
          <p:cNvPr id="4" name="Slide Number Placeholder 3"/>
          <p:cNvSpPr>
            <a:spLocks noGrp="1"/>
          </p:cNvSpPr>
          <p:nvPr>
            <p:ph type="sldNum" sz="quarter" idx="10"/>
          </p:nvPr>
        </p:nvSpPr>
        <p:spPr/>
        <p:txBody>
          <a:bodyPr/>
          <a:lstStyle/>
          <a:p>
            <a:fld id="{DCB6EF1C-AA17-F640-A7A5-6C89FACC0C1D}" type="slidenum">
              <a:rPr lang="en-US" smtClean="0"/>
              <a:t>10</a:t>
            </a:fld>
            <a:endParaRPr lang="en-US" dirty="0"/>
          </a:p>
        </p:txBody>
      </p:sp>
    </p:spTree>
    <p:extLst>
      <p:ext uri="{BB962C8B-B14F-4D97-AF65-F5344CB8AC3E}">
        <p14:creationId xmlns:p14="http://schemas.microsoft.com/office/powerpoint/2010/main" val="2417960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an obvious need to </a:t>
            </a:r>
          </a:p>
        </p:txBody>
      </p:sp>
      <p:sp>
        <p:nvSpPr>
          <p:cNvPr id="4" name="Slide Number Placeholder 3"/>
          <p:cNvSpPr>
            <a:spLocks noGrp="1"/>
          </p:cNvSpPr>
          <p:nvPr>
            <p:ph type="sldNum" sz="quarter" idx="10"/>
          </p:nvPr>
        </p:nvSpPr>
        <p:spPr/>
        <p:txBody>
          <a:bodyPr/>
          <a:lstStyle/>
          <a:p>
            <a:fld id="{DCB6EF1C-AA17-F640-A7A5-6C89FACC0C1D}" type="slidenum">
              <a:rPr lang="en-US" smtClean="0"/>
              <a:t>11</a:t>
            </a:fld>
            <a:endParaRPr lang="en-US" dirty="0"/>
          </a:p>
        </p:txBody>
      </p:sp>
    </p:spTree>
    <p:extLst>
      <p:ext uri="{BB962C8B-B14F-4D97-AF65-F5344CB8AC3E}">
        <p14:creationId xmlns:p14="http://schemas.microsoft.com/office/powerpoint/2010/main" val="2261904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an obvious need to </a:t>
            </a:r>
          </a:p>
        </p:txBody>
      </p:sp>
      <p:sp>
        <p:nvSpPr>
          <p:cNvPr id="4" name="Slide Number Placeholder 3"/>
          <p:cNvSpPr>
            <a:spLocks noGrp="1"/>
          </p:cNvSpPr>
          <p:nvPr>
            <p:ph type="sldNum" sz="quarter" idx="10"/>
          </p:nvPr>
        </p:nvSpPr>
        <p:spPr/>
        <p:txBody>
          <a:bodyPr/>
          <a:lstStyle/>
          <a:p>
            <a:fld id="{DCB6EF1C-AA17-F640-A7A5-6C89FACC0C1D}" type="slidenum">
              <a:rPr lang="en-US" smtClean="0"/>
              <a:t>12</a:t>
            </a:fld>
            <a:endParaRPr lang="en-US" dirty="0"/>
          </a:p>
        </p:txBody>
      </p:sp>
    </p:spTree>
    <p:extLst>
      <p:ext uri="{BB962C8B-B14F-4D97-AF65-F5344CB8AC3E}">
        <p14:creationId xmlns:p14="http://schemas.microsoft.com/office/powerpoint/2010/main" val="70054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an obvious need to </a:t>
            </a:r>
          </a:p>
        </p:txBody>
      </p:sp>
      <p:sp>
        <p:nvSpPr>
          <p:cNvPr id="4" name="Slide Number Placeholder 3"/>
          <p:cNvSpPr>
            <a:spLocks noGrp="1"/>
          </p:cNvSpPr>
          <p:nvPr>
            <p:ph type="sldNum" sz="quarter" idx="10"/>
          </p:nvPr>
        </p:nvSpPr>
        <p:spPr/>
        <p:txBody>
          <a:bodyPr/>
          <a:lstStyle/>
          <a:p>
            <a:fld id="{DCB6EF1C-AA17-F640-A7A5-6C89FACC0C1D}" type="slidenum">
              <a:rPr lang="en-US" smtClean="0"/>
              <a:t>13</a:t>
            </a:fld>
            <a:endParaRPr lang="en-US" dirty="0"/>
          </a:p>
        </p:txBody>
      </p:sp>
    </p:spTree>
    <p:extLst>
      <p:ext uri="{BB962C8B-B14F-4D97-AF65-F5344CB8AC3E}">
        <p14:creationId xmlns:p14="http://schemas.microsoft.com/office/powerpoint/2010/main" val="1273163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an obvious need to </a:t>
            </a:r>
          </a:p>
        </p:txBody>
      </p:sp>
      <p:sp>
        <p:nvSpPr>
          <p:cNvPr id="4" name="Slide Number Placeholder 3"/>
          <p:cNvSpPr>
            <a:spLocks noGrp="1"/>
          </p:cNvSpPr>
          <p:nvPr>
            <p:ph type="sldNum" sz="quarter" idx="10"/>
          </p:nvPr>
        </p:nvSpPr>
        <p:spPr/>
        <p:txBody>
          <a:bodyPr/>
          <a:lstStyle/>
          <a:p>
            <a:fld id="{DCB6EF1C-AA17-F640-A7A5-6C89FACC0C1D}" type="slidenum">
              <a:rPr lang="en-US" smtClean="0"/>
              <a:t>14</a:t>
            </a:fld>
            <a:endParaRPr lang="en-US" dirty="0"/>
          </a:p>
        </p:txBody>
      </p:sp>
    </p:spTree>
    <p:extLst>
      <p:ext uri="{BB962C8B-B14F-4D97-AF65-F5344CB8AC3E}">
        <p14:creationId xmlns:p14="http://schemas.microsoft.com/office/powerpoint/2010/main" val="2580241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of this research is to quantify the safety benefits of two types of projects so that this information can be fed into NCDOT’s data driven process for project selection.</a:t>
            </a:r>
          </a:p>
        </p:txBody>
      </p:sp>
      <p:sp>
        <p:nvSpPr>
          <p:cNvPr id="4" name="Slide Number Placeholder 3"/>
          <p:cNvSpPr>
            <a:spLocks noGrp="1"/>
          </p:cNvSpPr>
          <p:nvPr>
            <p:ph type="sldNum" sz="quarter" idx="10"/>
          </p:nvPr>
        </p:nvSpPr>
        <p:spPr/>
        <p:txBody>
          <a:bodyPr/>
          <a:lstStyle/>
          <a:p>
            <a:fld id="{DCB6EF1C-AA17-F640-A7A5-6C89FACC0C1D}" type="slidenum">
              <a:rPr lang="en-US" smtClean="0"/>
              <a:t>15</a:t>
            </a:fld>
            <a:endParaRPr lang="en-US" dirty="0"/>
          </a:p>
        </p:txBody>
      </p:sp>
    </p:spTree>
    <p:extLst>
      <p:ext uri="{BB962C8B-B14F-4D97-AF65-F5344CB8AC3E}">
        <p14:creationId xmlns:p14="http://schemas.microsoft.com/office/powerpoint/2010/main" val="895231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an obvious need to </a:t>
            </a:r>
          </a:p>
        </p:txBody>
      </p:sp>
      <p:sp>
        <p:nvSpPr>
          <p:cNvPr id="4" name="Slide Number Placeholder 3"/>
          <p:cNvSpPr>
            <a:spLocks noGrp="1"/>
          </p:cNvSpPr>
          <p:nvPr>
            <p:ph type="sldNum" sz="quarter" idx="10"/>
          </p:nvPr>
        </p:nvSpPr>
        <p:spPr/>
        <p:txBody>
          <a:bodyPr/>
          <a:lstStyle/>
          <a:p>
            <a:fld id="{DCB6EF1C-AA17-F640-A7A5-6C89FACC0C1D}" type="slidenum">
              <a:rPr lang="en-US" smtClean="0"/>
              <a:t>16</a:t>
            </a:fld>
            <a:endParaRPr lang="en-US" dirty="0"/>
          </a:p>
        </p:txBody>
      </p:sp>
    </p:spTree>
    <p:extLst>
      <p:ext uri="{BB962C8B-B14F-4D97-AF65-F5344CB8AC3E}">
        <p14:creationId xmlns:p14="http://schemas.microsoft.com/office/powerpoint/2010/main" val="539247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an obvious need to </a:t>
            </a:r>
          </a:p>
        </p:txBody>
      </p:sp>
      <p:sp>
        <p:nvSpPr>
          <p:cNvPr id="4" name="Slide Number Placeholder 3"/>
          <p:cNvSpPr>
            <a:spLocks noGrp="1"/>
          </p:cNvSpPr>
          <p:nvPr>
            <p:ph type="sldNum" sz="quarter" idx="10"/>
          </p:nvPr>
        </p:nvSpPr>
        <p:spPr/>
        <p:txBody>
          <a:bodyPr/>
          <a:lstStyle/>
          <a:p>
            <a:fld id="{DCB6EF1C-AA17-F640-A7A5-6C89FACC0C1D}" type="slidenum">
              <a:rPr lang="en-US" smtClean="0"/>
              <a:t>17</a:t>
            </a:fld>
            <a:endParaRPr lang="en-US" dirty="0"/>
          </a:p>
        </p:txBody>
      </p:sp>
    </p:spTree>
    <p:extLst>
      <p:ext uri="{BB962C8B-B14F-4D97-AF65-F5344CB8AC3E}">
        <p14:creationId xmlns:p14="http://schemas.microsoft.com/office/powerpoint/2010/main" val="834680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18</a:t>
            </a:fld>
            <a:endParaRPr lang="en-US" dirty="0"/>
          </a:p>
        </p:txBody>
      </p:sp>
    </p:spTree>
    <p:extLst>
      <p:ext uri="{BB962C8B-B14F-4D97-AF65-F5344CB8AC3E}">
        <p14:creationId xmlns:p14="http://schemas.microsoft.com/office/powerpoint/2010/main" val="3074040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an obvious need to </a:t>
            </a:r>
          </a:p>
        </p:txBody>
      </p:sp>
      <p:sp>
        <p:nvSpPr>
          <p:cNvPr id="4" name="Slide Number Placeholder 3"/>
          <p:cNvSpPr>
            <a:spLocks noGrp="1"/>
          </p:cNvSpPr>
          <p:nvPr>
            <p:ph type="sldNum" sz="quarter" idx="10"/>
          </p:nvPr>
        </p:nvSpPr>
        <p:spPr/>
        <p:txBody>
          <a:bodyPr/>
          <a:lstStyle/>
          <a:p>
            <a:fld id="{DCB6EF1C-AA17-F640-A7A5-6C89FACC0C1D}" type="slidenum">
              <a:rPr lang="en-US" smtClean="0"/>
              <a:t>19</a:t>
            </a:fld>
            <a:endParaRPr lang="en-US" dirty="0"/>
          </a:p>
        </p:txBody>
      </p:sp>
    </p:spTree>
    <p:extLst>
      <p:ext uri="{BB962C8B-B14F-4D97-AF65-F5344CB8AC3E}">
        <p14:creationId xmlns:p14="http://schemas.microsoft.com/office/powerpoint/2010/main" val="2700538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2</a:t>
            </a:fld>
            <a:endParaRPr lang="en-US" dirty="0"/>
          </a:p>
        </p:txBody>
      </p:sp>
    </p:spTree>
    <p:extLst>
      <p:ext uri="{BB962C8B-B14F-4D97-AF65-F5344CB8AC3E}">
        <p14:creationId xmlns:p14="http://schemas.microsoft.com/office/powerpoint/2010/main" val="2657900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an obvious need to </a:t>
            </a:r>
          </a:p>
        </p:txBody>
      </p:sp>
      <p:sp>
        <p:nvSpPr>
          <p:cNvPr id="4" name="Slide Number Placeholder 3"/>
          <p:cNvSpPr>
            <a:spLocks noGrp="1"/>
          </p:cNvSpPr>
          <p:nvPr>
            <p:ph type="sldNum" sz="quarter" idx="10"/>
          </p:nvPr>
        </p:nvSpPr>
        <p:spPr/>
        <p:txBody>
          <a:bodyPr/>
          <a:lstStyle/>
          <a:p>
            <a:fld id="{DCB6EF1C-AA17-F640-A7A5-6C89FACC0C1D}" type="slidenum">
              <a:rPr lang="en-US" smtClean="0"/>
              <a:t>20</a:t>
            </a:fld>
            <a:endParaRPr lang="en-US" dirty="0"/>
          </a:p>
        </p:txBody>
      </p:sp>
    </p:spTree>
    <p:extLst>
      <p:ext uri="{BB962C8B-B14F-4D97-AF65-F5344CB8AC3E}">
        <p14:creationId xmlns:p14="http://schemas.microsoft.com/office/powerpoint/2010/main" val="3860107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an obvious need to </a:t>
            </a:r>
          </a:p>
        </p:txBody>
      </p:sp>
      <p:sp>
        <p:nvSpPr>
          <p:cNvPr id="4" name="Slide Number Placeholder 3"/>
          <p:cNvSpPr>
            <a:spLocks noGrp="1"/>
          </p:cNvSpPr>
          <p:nvPr>
            <p:ph type="sldNum" sz="quarter" idx="10"/>
          </p:nvPr>
        </p:nvSpPr>
        <p:spPr/>
        <p:txBody>
          <a:bodyPr/>
          <a:lstStyle/>
          <a:p>
            <a:fld id="{DCB6EF1C-AA17-F640-A7A5-6C89FACC0C1D}" type="slidenum">
              <a:rPr lang="en-US" smtClean="0"/>
              <a:t>21</a:t>
            </a:fld>
            <a:endParaRPr lang="en-US" dirty="0"/>
          </a:p>
        </p:txBody>
      </p:sp>
    </p:spTree>
    <p:extLst>
      <p:ext uri="{BB962C8B-B14F-4D97-AF65-F5344CB8AC3E}">
        <p14:creationId xmlns:p14="http://schemas.microsoft.com/office/powerpoint/2010/main" val="2215035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22</a:t>
            </a:fld>
            <a:endParaRPr lang="en-US" dirty="0"/>
          </a:p>
        </p:txBody>
      </p:sp>
    </p:spTree>
    <p:extLst>
      <p:ext uri="{BB962C8B-B14F-4D97-AF65-F5344CB8AC3E}">
        <p14:creationId xmlns:p14="http://schemas.microsoft.com/office/powerpoint/2010/main" val="3115564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of this research is to quantify the safety benefits of two types of projects so that this information can be fed into NCDOT’s data driven process for project selection.</a:t>
            </a:r>
          </a:p>
        </p:txBody>
      </p:sp>
      <p:sp>
        <p:nvSpPr>
          <p:cNvPr id="4" name="Slide Number Placeholder 3"/>
          <p:cNvSpPr>
            <a:spLocks noGrp="1"/>
          </p:cNvSpPr>
          <p:nvPr>
            <p:ph type="sldNum" sz="quarter" idx="10"/>
          </p:nvPr>
        </p:nvSpPr>
        <p:spPr/>
        <p:txBody>
          <a:bodyPr/>
          <a:lstStyle/>
          <a:p>
            <a:fld id="{DCB6EF1C-AA17-F640-A7A5-6C89FACC0C1D}" type="slidenum">
              <a:rPr lang="en-US" smtClean="0"/>
              <a:t>23</a:t>
            </a:fld>
            <a:endParaRPr lang="en-US" dirty="0"/>
          </a:p>
        </p:txBody>
      </p:sp>
    </p:spTree>
    <p:extLst>
      <p:ext uri="{BB962C8B-B14F-4D97-AF65-F5344CB8AC3E}">
        <p14:creationId xmlns:p14="http://schemas.microsoft.com/office/powerpoint/2010/main" val="2113546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an obvious need to </a:t>
            </a:r>
          </a:p>
        </p:txBody>
      </p:sp>
      <p:sp>
        <p:nvSpPr>
          <p:cNvPr id="4" name="Slide Number Placeholder 3"/>
          <p:cNvSpPr>
            <a:spLocks noGrp="1"/>
          </p:cNvSpPr>
          <p:nvPr>
            <p:ph type="sldNum" sz="quarter" idx="10"/>
          </p:nvPr>
        </p:nvSpPr>
        <p:spPr/>
        <p:txBody>
          <a:bodyPr/>
          <a:lstStyle/>
          <a:p>
            <a:fld id="{DCB6EF1C-AA17-F640-A7A5-6C89FACC0C1D}" type="slidenum">
              <a:rPr lang="en-US" smtClean="0"/>
              <a:t>24</a:t>
            </a:fld>
            <a:endParaRPr lang="en-US" dirty="0"/>
          </a:p>
        </p:txBody>
      </p:sp>
    </p:spTree>
    <p:extLst>
      <p:ext uri="{BB962C8B-B14F-4D97-AF65-F5344CB8AC3E}">
        <p14:creationId xmlns:p14="http://schemas.microsoft.com/office/powerpoint/2010/main" val="3136458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an obvious need to </a:t>
            </a:r>
          </a:p>
        </p:txBody>
      </p:sp>
      <p:sp>
        <p:nvSpPr>
          <p:cNvPr id="4" name="Slide Number Placeholder 3"/>
          <p:cNvSpPr>
            <a:spLocks noGrp="1"/>
          </p:cNvSpPr>
          <p:nvPr>
            <p:ph type="sldNum" sz="quarter" idx="10"/>
          </p:nvPr>
        </p:nvSpPr>
        <p:spPr/>
        <p:txBody>
          <a:bodyPr/>
          <a:lstStyle/>
          <a:p>
            <a:fld id="{DCB6EF1C-AA17-F640-A7A5-6C89FACC0C1D}" type="slidenum">
              <a:rPr lang="en-US" smtClean="0"/>
              <a:t>25</a:t>
            </a:fld>
            <a:endParaRPr lang="en-US" dirty="0"/>
          </a:p>
        </p:txBody>
      </p:sp>
    </p:spTree>
    <p:extLst>
      <p:ext uri="{BB962C8B-B14F-4D97-AF65-F5344CB8AC3E}">
        <p14:creationId xmlns:p14="http://schemas.microsoft.com/office/powerpoint/2010/main" val="2303205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an obvious need to </a:t>
            </a:r>
          </a:p>
        </p:txBody>
      </p:sp>
      <p:sp>
        <p:nvSpPr>
          <p:cNvPr id="4" name="Slide Number Placeholder 3"/>
          <p:cNvSpPr>
            <a:spLocks noGrp="1"/>
          </p:cNvSpPr>
          <p:nvPr>
            <p:ph type="sldNum" sz="quarter" idx="10"/>
          </p:nvPr>
        </p:nvSpPr>
        <p:spPr/>
        <p:txBody>
          <a:bodyPr/>
          <a:lstStyle/>
          <a:p>
            <a:fld id="{DCB6EF1C-AA17-F640-A7A5-6C89FACC0C1D}" type="slidenum">
              <a:rPr lang="en-US" smtClean="0"/>
              <a:t>26</a:t>
            </a:fld>
            <a:endParaRPr lang="en-US" dirty="0"/>
          </a:p>
        </p:txBody>
      </p:sp>
    </p:spTree>
    <p:extLst>
      <p:ext uri="{BB962C8B-B14F-4D97-AF65-F5344CB8AC3E}">
        <p14:creationId xmlns:p14="http://schemas.microsoft.com/office/powerpoint/2010/main" val="2680391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an obvious need to </a:t>
            </a:r>
          </a:p>
        </p:txBody>
      </p:sp>
      <p:sp>
        <p:nvSpPr>
          <p:cNvPr id="4" name="Slide Number Placeholder 3"/>
          <p:cNvSpPr>
            <a:spLocks noGrp="1"/>
          </p:cNvSpPr>
          <p:nvPr>
            <p:ph type="sldNum" sz="quarter" idx="10"/>
          </p:nvPr>
        </p:nvSpPr>
        <p:spPr/>
        <p:txBody>
          <a:bodyPr/>
          <a:lstStyle/>
          <a:p>
            <a:fld id="{DCB6EF1C-AA17-F640-A7A5-6C89FACC0C1D}" type="slidenum">
              <a:rPr lang="en-US" smtClean="0"/>
              <a:t>27</a:t>
            </a:fld>
            <a:endParaRPr lang="en-US" dirty="0"/>
          </a:p>
        </p:txBody>
      </p:sp>
    </p:spTree>
    <p:extLst>
      <p:ext uri="{BB962C8B-B14F-4D97-AF65-F5344CB8AC3E}">
        <p14:creationId xmlns:p14="http://schemas.microsoft.com/office/powerpoint/2010/main" val="1436456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28</a:t>
            </a:fld>
            <a:endParaRPr lang="en-US" dirty="0"/>
          </a:p>
        </p:txBody>
      </p:sp>
    </p:spTree>
    <p:extLst>
      <p:ext uri="{BB962C8B-B14F-4D97-AF65-F5344CB8AC3E}">
        <p14:creationId xmlns:p14="http://schemas.microsoft.com/office/powerpoint/2010/main" val="3834501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an obvious need to </a:t>
            </a:r>
          </a:p>
        </p:txBody>
      </p:sp>
      <p:sp>
        <p:nvSpPr>
          <p:cNvPr id="4" name="Slide Number Placeholder 3"/>
          <p:cNvSpPr>
            <a:spLocks noGrp="1"/>
          </p:cNvSpPr>
          <p:nvPr>
            <p:ph type="sldNum" sz="quarter" idx="10"/>
          </p:nvPr>
        </p:nvSpPr>
        <p:spPr/>
        <p:txBody>
          <a:bodyPr/>
          <a:lstStyle/>
          <a:p>
            <a:fld id="{DCB6EF1C-AA17-F640-A7A5-6C89FACC0C1D}" type="slidenum">
              <a:rPr lang="en-US" smtClean="0"/>
              <a:t>29</a:t>
            </a:fld>
            <a:endParaRPr lang="en-US" dirty="0"/>
          </a:p>
        </p:txBody>
      </p:sp>
    </p:spTree>
    <p:extLst>
      <p:ext uri="{BB962C8B-B14F-4D97-AF65-F5344CB8AC3E}">
        <p14:creationId xmlns:p14="http://schemas.microsoft.com/office/powerpoint/2010/main" val="1562153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3</a:t>
            </a:fld>
            <a:endParaRPr lang="en-US" dirty="0"/>
          </a:p>
        </p:txBody>
      </p:sp>
    </p:spTree>
    <p:extLst>
      <p:ext uri="{BB962C8B-B14F-4D97-AF65-F5344CB8AC3E}">
        <p14:creationId xmlns:p14="http://schemas.microsoft.com/office/powerpoint/2010/main" val="1454606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4</a:t>
            </a:fld>
            <a:endParaRPr lang="en-US" dirty="0"/>
          </a:p>
        </p:txBody>
      </p:sp>
    </p:spTree>
    <p:extLst>
      <p:ext uri="{BB962C8B-B14F-4D97-AF65-F5344CB8AC3E}">
        <p14:creationId xmlns:p14="http://schemas.microsoft.com/office/powerpoint/2010/main" val="1304049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5</a:t>
            </a:fld>
            <a:endParaRPr lang="en-US" dirty="0"/>
          </a:p>
        </p:txBody>
      </p:sp>
    </p:spTree>
    <p:extLst>
      <p:ext uri="{BB962C8B-B14F-4D97-AF65-F5344CB8AC3E}">
        <p14:creationId xmlns:p14="http://schemas.microsoft.com/office/powerpoint/2010/main" val="3664628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NCDOT Annual Budget is about 5 billion.  About 2.5 Billion of that is for STI.</a:t>
            </a:r>
          </a:p>
          <a:p>
            <a:endParaRPr lang="en-US" dirty="0"/>
          </a:p>
          <a:p>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6</a:t>
            </a:fld>
            <a:endParaRPr lang="en-US" dirty="0"/>
          </a:p>
        </p:txBody>
      </p:sp>
    </p:spTree>
    <p:extLst>
      <p:ext uri="{BB962C8B-B14F-4D97-AF65-F5344CB8AC3E}">
        <p14:creationId xmlns:p14="http://schemas.microsoft.com/office/powerpoint/2010/main" val="3880460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an obvious need to </a:t>
            </a:r>
          </a:p>
        </p:txBody>
      </p:sp>
      <p:sp>
        <p:nvSpPr>
          <p:cNvPr id="4" name="Slide Number Placeholder 3"/>
          <p:cNvSpPr>
            <a:spLocks noGrp="1"/>
          </p:cNvSpPr>
          <p:nvPr>
            <p:ph type="sldNum" sz="quarter" idx="10"/>
          </p:nvPr>
        </p:nvSpPr>
        <p:spPr/>
        <p:txBody>
          <a:bodyPr/>
          <a:lstStyle/>
          <a:p>
            <a:fld id="{DCB6EF1C-AA17-F640-A7A5-6C89FACC0C1D}" type="slidenum">
              <a:rPr lang="en-US" smtClean="0"/>
              <a:t>7</a:t>
            </a:fld>
            <a:endParaRPr lang="en-US" dirty="0"/>
          </a:p>
        </p:txBody>
      </p:sp>
    </p:spTree>
    <p:extLst>
      <p:ext uri="{BB962C8B-B14F-4D97-AF65-F5344CB8AC3E}">
        <p14:creationId xmlns:p14="http://schemas.microsoft.com/office/powerpoint/2010/main" val="2816084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an obvious need to </a:t>
            </a:r>
          </a:p>
        </p:txBody>
      </p:sp>
      <p:sp>
        <p:nvSpPr>
          <p:cNvPr id="4" name="Slide Number Placeholder 3"/>
          <p:cNvSpPr>
            <a:spLocks noGrp="1"/>
          </p:cNvSpPr>
          <p:nvPr>
            <p:ph type="sldNum" sz="quarter" idx="10"/>
          </p:nvPr>
        </p:nvSpPr>
        <p:spPr/>
        <p:txBody>
          <a:bodyPr/>
          <a:lstStyle/>
          <a:p>
            <a:fld id="{DCB6EF1C-AA17-F640-A7A5-6C89FACC0C1D}" type="slidenum">
              <a:rPr lang="en-US" smtClean="0"/>
              <a:t>8</a:t>
            </a:fld>
            <a:endParaRPr lang="en-US" dirty="0"/>
          </a:p>
        </p:txBody>
      </p:sp>
    </p:spTree>
    <p:extLst>
      <p:ext uri="{BB962C8B-B14F-4D97-AF65-F5344CB8AC3E}">
        <p14:creationId xmlns:p14="http://schemas.microsoft.com/office/powerpoint/2010/main" val="2736031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an obvious need to </a:t>
            </a:r>
          </a:p>
        </p:txBody>
      </p:sp>
      <p:sp>
        <p:nvSpPr>
          <p:cNvPr id="4" name="Slide Number Placeholder 3"/>
          <p:cNvSpPr>
            <a:spLocks noGrp="1"/>
          </p:cNvSpPr>
          <p:nvPr>
            <p:ph type="sldNum" sz="quarter" idx="10"/>
          </p:nvPr>
        </p:nvSpPr>
        <p:spPr/>
        <p:txBody>
          <a:bodyPr/>
          <a:lstStyle/>
          <a:p>
            <a:fld id="{DCB6EF1C-AA17-F640-A7A5-6C89FACC0C1D}" type="slidenum">
              <a:rPr lang="en-US" smtClean="0"/>
              <a:t>9</a:t>
            </a:fld>
            <a:endParaRPr lang="en-US" dirty="0"/>
          </a:p>
        </p:txBody>
      </p:sp>
    </p:spTree>
    <p:extLst>
      <p:ext uri="{BB962C8B-B14F-4D97-AF65-F5344CB8AC3E}">
        <p14:creationId xmlns:p14="http://schemas.microsoft.com/office/powerpoint/2010/main" val="39216575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6" descr="NCDOT_PowerPoint_Template-0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hasCustomPrompt="1"/>
          </p:nvPr>
        </p:nvSpPr>
        <p:spPr>
          <a:xfrm>
            <a:off x="397918" y="3831921"/>
            <a:ext cx="8271945" cy="1219200"/>
          </a:xfrm>
        </p:spPr>
        <p:txBody>
          <a:bodyPr/>
          <a:lstStyle>
            <a:lvl1pPr algn="l">
              <a:defRPr baseline="0">
                <a:solidFill>
                  <a:schemeClr val="tx1">
                    <a:lumMod val="65000"/>
                    <a:lumOff val="35000"/>
                  </a:schemeClr>
                </a:solidFill>
              </a:defRPr>
            </a:lvl1pPr>
          </a:lstStyle>
          <a:p>
            <a:r>
              <a:rPr lang="en-US" dirty="0"/>
              <a:t>Click to edit presentation name</a:t>
            </a:r>
          </a:p>
        </p:txBody>
      </p:sp>
      <p:sp>
        <p:nvSpPr>
          <p:cNvPr id="3" name="Subtitle 2"/>
          <p:cNvSpPr>
            <a:spLocks noGrp="1"/>
          </p:cNvSpPr>
          <p:nvPr>
            <p:ph type="subTitle" idx="1" hasCustomPrompt="1"/>
          </p:nvPr>
        </p:nvSpPr>
        <p:spPr>
          <a:xfrm>
            <a:off x="397919" y="5105400"/>
            <a:ext cx="6400800" cy="660400"/>
          </a:xfrm>
        </p:spPr>
        <p:txBody>
          <a:bodyPr/>
          <a:lstStyle>
            <a:lvl1pPr marL="0" indent="0" algn="l">
              <a:buNone/>
              <a:defRPr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presenter name</a:t>
            </a:r>
          </a:p>
        </p:txBody>
      </p:sp>
      <p:sp>
        <p:nvSpPr>
          <p:cNvPr id="6" name="Text Placeholder 5"/>
          <p:cNvSpPr>
            <a:spLocks noGrp="1"/>
          </p:cNvSpPr>
          <p:nvPr>
            <p:ph type="body" sz="quarter" idx="10" hasCustomPrompt="1"/>
          </p:nvPr>
        </p:nvSpPr>
        <p:spPr>
          <a:xfrm>
            <a:off x="398463" y="5854700"/>
            <a:ext cx="6650037" cy="546100"/>
          </a:xfrm>
        </p:spPr>
        <p:txBody>
          <a:bodyPr/>
          <a:lstStyle>
            <a:lvl1pPr marL="0" indent="0">
              <a:buNone/>
              <a:defRPr/>
            </a:lvl1pPr>
          </a:lstStyle>
          <a:p>
            <a:pPr lvl="0"/>
            <a:r>
              <a:rPr lang="en-US" dirty="0"/>
              <a:t>Click to edit date</a:t>
            </a:r>
          </a:p>
        </p:txBody>
      </p:sp>
    </p:spTree>
    <p:extLst>
      <p:ext uri="{BB962C8B-B14F-4D97-AF65-F5344CB8AC3E}">
        <p14:creationId xmlns:p14="http://schemas.microsoft.com/office/powerpoint/2010/main" val="3181645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a:t>Click to edit Master title style</a:t>
            </a:r>
            <a:endParaRPr lang="en-US" dirty="0"/>
          </a:p>
        </p:txBody>
      </p:sp>
      <p:sp>
        <p:nvSpPr>
          <p:cNvPr id="5" name="Text Placeholder 4"/>
          <p:cNvSpPr>
            <a:spLocks noGrp="1"/>
          </p:cNvSpPr>
          <p:nvPr>
            <p:ph type="body" sz="quarter" idx="11"/>
          </p:nvPr>
        </p:nvSpPr>
        <p:spPr>
          <a:xfrm>
            <a:off x="457200" y="1733550"/>
            <a:ext cx="8229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hasCustomPrompt="1"/>
          </p:nvPr>
        </p:nvSpPr>
        <p:spPr>
          <a:xfrm>
            <a:off x="4838701" y="88900"/>
            <a:ext cx="384810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Slide Number Placeholder 5"/>
          <p:cNvSpPr>
            <a:spLocks noGrp="1"/>
          </p:cNvSpPr>
          <p:nvPr>
            <p:ph type="sldNum" sz="quarter" idx="13"/>
          </p:nvPr>
        </p:nvSpPr>
        <p:spPr/>
        <p:txBody>
          <a:bodyPr/>
          <a:lstStyle>
            <a:lvl1pPr>
              <a:defRPr/>
            </a:lvl1pPr>
          </a:lstStyle>
          <a:p>
            <a:pPr>
              <a:defRPr/>
            </a:pPr>
            <a:fld id="{3C2E06F5-03C5-4BA5-AE80-2E98A827F366}" type="slidenum">
              <a:rPr lang="en-US" altLang="en-US"/>
              <a:pPr>
                <a:defRPr/>
              </a:pPr>
              <a:t>‹#›</a:t>
            </a:fld>
            <a:endParaRPr lang="en-US" altLang="en-US" dirty="0"/>
          </a:p>
        </p:txBody>
      </p:sp>
    </p:spTree>
    <p:extLst>
      <p:ext uri="{BB962C8B-B14F-4D97-AF65-F5344CB8AC3E}">
        <p14:creationId xmlns:p14="http://schemas.microsoft.com/office/powerpoint/2010/main" val="344407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a:t>Click to edit Master title style</a:t>
            </a:r>
            <a:endParaRPr lang="en-US" dirty="0"/>
          </a:p>
        </p:txBody>
      </p:sp>
      <p:sp>
        <p:nvSpPr>
          <p:cNvPr id="9" name="Text Placeholder 8"/>
          <p:cNvSpPr>
            <a:spLocks noGrp="1"/>
          </p:cNvSpPr>
          <p:nvPr>
            <p:ph type="body" sz="quarter" idx="12" hasCustomPrompt="1"/>
          </p:nvPr>
        </p:nvSpPr>
        <p:spPr>
          <a:xfrm>
            <a:off x="4838701" y="88900"/>
            <a:ext cx="384810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Content Placeholder 5"/>
          <p:cNvSpPr>
            <a:spLocks noGrp="1"/>
          </p:cNvSpPr>
          <p:nvPr>
            <p:ph sz="quarter" idx="13"/>
          </p:nvPr>
        </p:nvSpPr>
        <p:spPr>
          <a:xfrm>
            <a:off x="457200" y="1752600"/>
            <a:ext cx="8229600" cy="451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p:txBody>
          <a:bodyPr/>
          <a:lstStyle>
            <a:lvl1pPr>
              <a:defRPr/>
            </a:lvl1pPr>
          </a:lstStyle>
          <a:p>
            <a:pPr>
              <a:defRPr/>
            </a:pPr>
            <a:fld id="{B3DAFCE5-0C67-4A53-8F92-3CAC2938318C}" type="slidenum">
              <a:rPr lang="en-US" altLang="en-US"/>
              <a:pPr>
                <a:defRPr/>
              </a:pPr>
              <a:t>‹#›</a:t>
            </a:fld>
            <a:endParaRPr lang="en-US" altLang="en-US" dirty="0"/>
          </a:p>
        </p:txBody>
      </p:sp>
    </p:spTree>
    <p:extLst>
      <p:ext uri="{BB962C8B-B14F-4D97-AF65-F5344CB8AC3E}">
        <p14:creationId xmlns:p14="http://schemas.microsoft.com/office/powerpoint/2010/main" val="3594013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Text Placeholder 8"/>
          <p:cNvSpPr>
            <a:spLocks noGrp="1"/>
          </p:cNvSpPr>
          <p:nvPr>
            <p:ph type="body" sz="quarter" idx="12" hasCustomPrompt="1"/>
          </p:nvPr>
        </p:nvSpPr>
        <p:spPr>
          <a:xfrm>
            <a:off x="4838701" y="88900"/>
            <a:ext cx="3848100" cy="263525"/>
          </a:xfrm>
        </p:spPr>
        <p:txBody>
          <a:bodyPr/>
          <a:lstStyle>
            <a:lvl1pPr marL="0" indent="0" algn="r">
              <a:buNone/>
              <a:defRPr sz="1400">
                <a:solidFill>
                  <a:schemeClr val="bg1"/>
                </a:solidFill>
              </a:defRPr>
            </a:lvl1pPr>
          </a:lstStyle>
          <a:p>
            <a:pPr lvl="0"/>
            <a:r>
              <a:rPr lang="en-US" dirty="0"/>
              <a:t>Click to edit presentation title</a:t>
            </a:r>
          </a:p>
        </p:txBody>
      </p:sp>
      <p:sp>
        <p:nvSpPr>
          <p:cNvPr id="3" name="Slide Number Placeholder 5"/>
          <p:cNvSpPr>
            <a:spLocks noGrp="1"/>
          </p:cNvSpPr>
          <p:nvPr>
            <p:ph type="sldNum" sz="quarter" idx="13"/>
          </p:nvPr>
        </p:nvSpPr>
        <p:spPr/>
        <p:txBody>
          <a:bodyPr/>
          <a:lstStyle>
            <a:lvl1pPr>
              <a:defRPr/>
            </a:lvl1pPr>
          </a:lstStyle>
          <a:p>
            <a:pPr>
              <a:defRPr/>
            </a:pPr>
            <a:fld id="{8E0C9224-0E86-4A9A-8DD9-792BBB0652B6}" type="slidenum">
              <a:rPr lang="en-US" altLang="en-US"/>
              <a:pPr>
                <a:defRPr/>
              </a:pPr>
              <a:t>‹#›</a:t>
            </a:fld>
            <a:endParaRPr lang="en-US" altLang="en-US" dirty="0"/>
          </a:p>
        </p:txBody>
      </p:sp>
    </p:spTree>
    <p:extLst>
      <p:ext uri="{BB962C8B-B14F-4D97-AF65-F5344CB8AC3E}">
        <p14:creationId xmlns:p14="http://schemas.microsoft.com/office/powerpoint/2010/main" val="16016844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NCDOT_PowerPoint_Template-03.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
          <p:cNvSpPr>
            <a:spLocks noGrp="1"/>
          </p:cNvSpPr>
          <p:nvPr>
            <p:ph type="title"/>
          </p:nvPr>
        </p:nvSpPr>
        <p:spPr bwMode="auto">
          <a:xfrm>
            <a:off x="457200" y="4699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795463"/>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tx1">
                    <a:lumMod val="50000"/>
                    <a:lumOff val="50000"/>
                  </a:schemeClr>
                </a:solidFill>
              </a:defRPr>
            </a:lvl1pPr>
          </a:lstStyle>
          <a:p>
            <a:pPr>
              <a:defRPr/>
            </a:pPr>
            <a:fld id="{242A913A-3D76-A24F-93D7-30008D8DD2C5}" type="slidenum">
              <a:rPr lang="en-US" altLang="en-US" smtClean="0"/>
              <a:t>‹#›</a:t>
            </a:fld>
            <a:endParaRPr lang="en-US" altLang="en-US" dirty="0"/>
          </a:p>
        </p:txBody>
      </p:sp>
    </p:spTree>
  </p:cSld>
  <p:clrMap bg1="lt1" tx1="dk1" bg2="lt2" tx2="dk2" accent1="accent1" accent2="accent2" accent3="accent3" accent4="accent4" accent5="accent5" accent6="accent6" hlink="hlink" folHlink="folHlink"/>
  <p:sldLayoutIdLst>
    <p:sldLayoutId id="2147483672" r:id="rId1"/>
    <p:sldLayoutId id="2147483669" r:id="rId2"/>
    <p:sldLayoutId id="2147483670" r:id="rId3"/>
    <p:sldLayoutId id="2147483671" r:id="rId4"/>
  </p:sldLayoutIdLst>
  <p:hf hdr="0" ftr="0" dt="0"/>
  <p:txStyles>
    <p:title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bgmurphy@ncdot.gov" TargetMode="External"/><Relationship Id="rId2" Type="http://schemas.openxmlformats.org/officeDocument/2006/relationships/hyperlink" Target="mailto:jcdavis7@ncsu.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pxhere.com/en/photo/50262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8528" y="3628086"/>
            <a:ext cx="8410180" cy="1219200"/>
          </a:xfrm>
        </p:spPr>
        <p:txBody>
          <a:bodyPr/>
          <a:lstStyle/>
          <a:p>
            <a:r>
              <a:rPr lang="en-US" sz="3200" dirty="0"/>
              <a:t>Development of Safety Benefit Factors for New Location and Widening Projects</a:t>
            </a:r>
            <a:endParaRPr lang="en-US" sz="2400" dirty="0"/>
          </a:p>
        </p:txBody>
      </p:sp>
      <p:sp>
        <p:nvSpPr>
          <p:cNvPr id="3" name="Subtitle 2"/>
          <p:cNvSpPr>
            <a:spLocks noGrp="1"/>
          </p:cNvSpPr>
          <p:nvPr>
            <p:ph type="subTitle" idx="1"/>
          </p:nvPr>
        </p:nvSpPr>
        <p:spPr>
          <a:xfrm>
            <a:off x="328528" y="5463563"/>
            <a:ext cx="8271400" cy="1022465"/>
          </a:xfrm>
        </p:spPr>
        <p:txBody>
          <a:bodyPr/>
          <a:lstStyle/>
          <a:p>
            <a:r>
              <a:rPr lang="en-US" sz="2000" dirty="0"/>
              <a:t>Joy Davis, MPA, PMP</a:t>
            </a:r>
          </a:p>
          <a:p>
            <a:r>
              <a:rPr lang="en-US" sz="2000" dirty="0"/>
              <a:t>Brian Murphy, PE</a:t>
            </a:r>
          </a:p>
        </p:txBody>
      </p:sp>
      <p:sp>
        <p:nvSpPr>
          <p:cNvPr id="4" name="Text Placeholder 3"/>
          <p:cNvSpPr>
            <a:spLocks noGrp="1"/>
          </p:cNvSpPr>
          <p:nvPr>
            <p:ph type="body" sz="quarter" idx="10"/>
          </p:nvPr>
        </p:nvSpPr>
        <p:spPr>
          <a:xfrm>
            <a:off x="328528" y="4784007"/>
            <a:ext cx="8067327" cy="546100"/>
          </a:xfrm>
        </p:spPr>
        <p:txBody>
          <a:bodyPr/>
          <a:lstStyle/>
          <a:p>
            <a:r>
              <a:rPr lang="en-US" sz="2000" dirty="0">
                <a:solidFill>
                  <a:schemeClr val="tx1">
                    <a:lumMod val="65000"/>
                    <a:lumOff val="35000"/>
                  </a:schemeClr>
                </a:solidFill>
              </a:rPr>
              <a:t>CMF Clearinghouse Annual Webinar - December 8, 2021</a:t>
            </a:r>
          </a:p>
        </p:txBody>
      </p:sp>
    </p:spTree>
    <p:extLst>
      <p:ext uri="{BB962C8B-B14F-4D97-AF65-F5344CB8AC3E}">
        <p14:creationId xmlns:p14="http://schemas.microsoft.com/office/powerpoint/2010/main" val="3106517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164306" y="1139580"/>
            <a:ext cx="8858249" cy="5718420"/>
          </a:xfrm>
        </p:spPr>
        <p:txBody>
          <a:bodyPr/>
          <a:lstStyle/>
          <a:p>
            <a:endParaRPr lang="en-US" sz="1000" dirty="0"/>
          </a:p>
          <a:p>
            <a:r>
              <a:rPr lang="en-US" sz="2400" dirty="0"/>
              <a:t>Challenges to Quantifying the Safety Benefits for All Projects</a:t>
            </a:r>
          </a:p>
          <a:p>
            <a:pPr lvl="1"/>
            <a:r>
              <a:rPr lang="en-US" sz="2000" dirty="0">
                <a:solidFill>
                  <a:schemeClr val="bg1">
                    <a:lumMod val="85000"/>
                  </a:schemeClr>
                </a:solidFill>
              </a:rPr>
              <a:t>Latest round of prioritization analyzed 1,204 highway projects ($54 billion)</a:t>
            </a:r>
          </a:p>
          <a:p>
            <a:pPr lvl="1"/>
            <a:r>
              <a:rPr lang="en-US" sz="2000" dirty="0">
                <a:solidFill>
                  <a:schemeClr val="bg1">
                    <a:lumMod val="85000"/>
                  </a:schemeClr>
                </a:solidFill>
              </a:rPr>
              <a:t>Limited amount of information for projects as they are submitted</a:t>
            </a:r>
          </a:p>
          <a:p>
            <a:pPr lvl="2"/>
            <a:r>
              <a:rPr lang="en-US" sz="1600" dirty="0">
                <a:solidFill>
                  <a:schemeClr val="bg1">
                    <a:lumMod val="85000"/>
                  </a:schemeClr>
                </a:solidFill>
              </a:rPr>
              <a:t>Example:  “Improve Intersection”</a:t>
            </a:r>
          </a:p>
          <a:p>
            <a:pPr lvl="1"/>
            <a:r>
              <a:rPr lang="en-US" sz="2000" dirty="0"/>
              <a:t>Safety benefits must fit with Prioritization Office’s project categories (“SITs”)</a:t>
            </a:r>
          </a:p>
        </p:txBody>
      </p:sp>
      <p:sp>
        <p:nvSpPr>
          <p:cNvPr id="10" name="Rectangle 2"/>
          <p:cNvSpPr txBox="1">
            <a:spLocks noRot="1" noChangeArrowheads="1"/>
          </p:cNvSpPr>
          <p:nvPr/>
        </p:nvSpPr>
        <p:spPr>
          <a:xfrm>
            <a:off x="123645" y="469916"/>
            <a:ext cx="8898910" cy="624001"/>
          </a:xfrm>
          <a:prstGeom prst="rect">
            <a:avLst/>
          </a:prstGeom>
          <a:noFill/>
          <a:extLst>
            <a:ext uri="{91240B29-F687-4F45-9708-019B960494DF}">
              <a14:hiddenLine xmlns:a14="http://schemas.microsoft.com/office/drawing/2010/main" w="0">
                <a:solidFill>
                  <a:schemeClr val="tx1"/>
                </a:solidFill>
                <a:miter lim="800000"/>
                <a:headEnd/>
                <a:tailEnd/>
              </a14:hiddenLine>
            </a:ext>
          </a:extLst>
        </p:spPr>
        <p:txBody>
          <a:bodyPr lIns="96609" tIns="48304" rIns="96609" bIns="48304"/>
          <a:lstStyle>
            <a:lvl1pPr algn="l" defTabSz="457200" rtl="0" eaLnBrk="1" latinLnBrk="0" hangingPunct="1">
              <a:spcBef>
                <a:spcPct val="0"/>
              </a:spcBef>
              <a:buNone/>
              <a:defRPr sz="3600" kern="1200">
                <a:solidFill>
                  <a:schemeClr val="tx1">
                    <a:lumMod val="75000"/>
                    <a:lumOff val="25000"/>
                  </a:schemeClr>
                </a:solidFill>
                <a:latin typeface=""/>
                <a:ea typeface="+mj-ea"/>
                <a:cs typeface="+mj-cs"/>
              </a:defRPr>
            </a:lvl1pPr>
          </a:lstStyle>
          <a:p>
            <a:pPr algn="ctr" fontAlgn="auto">
              <a:spcAft>
                <a:spcPts val="0"/>
              </a:spcAft>
            </a:pPr>
            <a:r>
              <a:rPr lang="en-US" altLang="en-US" sz="3200" dirty="0">
                <a:solidFill>
                  <a:prstClr val="black">
                    <a:lumMod val="75000"/>
                    <a:lumOff val="25000"/>
                  </a:prstClr>
                </a:solidFill>
              </a:rPr>
              <a:t>Background</a:t>
            </a:r>
          </a:p>
        </p:txBody>
      </p:sp>
      <p:sp>
        <p:nvSpPr>
          <p:cNvPr id="4" name="Text Placeholder 3">
            <a:extLst>
              <a:ext uri="{FF2B5EF4-FFF2-40B4-BE49-F238E27FC236}">
                <a16:creationId xmlns:a16="http://schemas.microsoft.com/office/drawing/2014/main" id="{74C4D5EF-723B-40B6-8ADE-C384D30C14F2}"/>
              </a:ext>
            </a:extLst>
          </p:cNvPr>
          <p:cNvSpPr>
            <a:spLocks noGrp="1"/>
          </p:cNvSpPr>
          <p:nvPr>
            <p:ph type="body" sz="quarter" idx="12"/>
          </p:nvPr>
        </p:nvSpPr>
        <p:spPr>
          <a:xfrm>
            <a:off x="5174455" y="61755"/>
            <a:ext cx="3848100" cy="273050"/>
          </a:xfrm>
        </p:spPr>
        <p:txBody>
          <a:bodyPr/>
          <a:lstStyle/>
          <a:p>
            <a:r>
              <a:rPr lang="en-US" dirty="0"/>
              <a:t>SBFs for New Location and Widening</a:t>
            </a:r>
          </a:p>
        </p:txBody>
      </p:sp>
      <p:sp>
        <p:nvSpPr>
          <p:cNvPr id="15" name="Slide Number Placeholder 2">
            <a:extLst>
              <a:ext uri="{FF2B5EF4-FFF2-40B4-BE49-F238E27FC236}">
                <a16:creationId xmlns:a16="http://schemas.microsoft.com/office/drawing/2014/main" id="{723F17DD-113D-4CE2-861F-08D89EE34623}"/>
              </a:ext>
            </a:extLst>
          </p:cNvPr>
          <p:cNvSpPr txBox="1">
            <a:spLocks/>
          </p:cNvSpPr>
          <p:nvPr/>
        </p:nvSpPr>
        <p:spPr>
          <a:xfrm>
            <a:off x="8686800" y="6356350"/>
            <a:ext cx="379561" cy="4127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chemeClr val="tx1">
                    <a:lumMod val="50000"/>
                    <a:lumOff val="50000"/>
                  </a:schemeClr>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8E0C9224-0E86-4A9A-8DD9-792BBB0652B6}" type="slidenum">
              <a:rPr lang="en-US" altLang="en-US" smtClean="0"/>
              <a:pPr>
                <a:defRPr/>
              </a:pPr>
              <a:t>10</a:t>
            </a:fld>
            <a:endParaRPr lang="en-US" altLang="en-US" dirty="0"/>
          </a:p>
        </p:txBody>
      </p:sp>
    </p:spTree>
    <p:extLst>
      <p:ext uri="{BB962C8B-B14F-4D97-AF65-F5344CB8AC3E}">
        <p14:creationId xmlns:p14="http://schemas.microsoft.com/office/powerpoint/2010/main" val="2467023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164306" y="1139580"/>
            <a:ext cx="8858249" cy="5718420"/>
          </a:xfrm>
        </p:spPr>
        <p:txBody>
          <a:bodyPr/>
          <a:lstStyle/>
          <a:p>
            <a:endParaRPr lang="en-US" sz="1000" dirty="0"/>
          </a:p>
          <a:p>
            <a:r>
              <a:rPr lang="en-US" sz="2400" dirty="0"/>
              <a:t>Challenges to Quantifying the Safety Benefits for All Projects</a:t>
            </a:r>
          </a:p>
          <a:p>
            <a:pPr lvl="1"/>
            <a:r>
              <a:rPr lang="en-US" sz="2000" dirty="0"/>
              <a:t>Latest round of prioritization analyzed 1,204 highway projects ($54 billion)</a:t>
            </a:r>
          </a:p>
          <a:p>
            <a:pPr lvl="1"/>
            <a:r>
              <a:rPr lang="en-US" sz="2000" dirty="0"/>
              <a:t>Limited amount of information for projects as they are submitted</a:t>
            </a:r>
          </a:p>
          <a:p>
            <a:pPr lvl="2"/>
            <a:r>
              <a:rPr lang="en-US" sz="1600" dirty="0"/>
              <a:t>Example:  “Improve Intersection”</a:t>
            </a:r>
          </a:p>
          <a:p>
            <a:pPr lvl="1"/>
            <a:r>
              <a:rPr lang="en-US" sz="2000" dirty="0"/>
              <a:t>Safety benefits must fit with Prioritization Office’s project categories (“SITs”)</a:t>
            </a:r>
          </a:p>
        </p:txBody>
      </p:sp>
      <p:sp>
        <p:nvSpPr>
          <p:cNvPr id="10" name="Rectangle 2"/>
          <p:cNvSpPr txBox="1">
            <a:spLocks noRot="1" noChangeArrowheads="1"/>
          </p:cNvSpPr>
          <p:nvPr/>
        </p:nvSpPr>
        <p:spPr>
          <a:xfrm>
            <a:off x="123645" y="445320"/>
            <a:ext cx="8898910" cy="624001"/>
          </a:xfrm>
          <a:prstGeom prst="rect">
            <a:avLst/>
          </a:prstGeom>
          <a:noFill/>
          <a:extLst>
            <a:ext uri="{91240B29-F687-4F45-9708-019B960494DF}">
              <a14:hiddenLine xmlns:a14="http://schemas.microsoft.com/office/drawing/2010/main" w="0">
                <a:solidFill>
                  <a:schemeClr val="tx1"/>
                </a:solidFill>
                <a:miter lim="800000"/>
                <a:headEnd/>
                <a:tailEnd/>
              </a14:hiddenLine>
            </a:ext>
          </a:extLst>
        </p:spPr>
        <p:txBody>
          <a:bodyPr lIns="96609" tIns="48304" rIns="96609" bIns="48304"/>
          <a:lstStyle>
            <a:lvl1pPr algn="l" defTabSz="457200" rtl="0" eaLnBrk="1" latinLnBrk="0" hangingPunct="1">
              <a:spcBef>
                <a:spcPct val="0"/>
              </a:spcBef>
              <a:buNone/>
              <a:defRPr sz="3600" kern="1200">
                <a:solidFill>
                  <a:schemeClr val="tx1">
                    <a:lumMod val="75000"/>
                    <a:lumOff val="25000"/>
                  </a:schemeClr>
                </a:solidFill>
                <a:latin typeface=""/>
                <a:ea typeface="+mj-ea"/>
                <a:cs typeface="+mj-cs"/>
              </a:defRPr>
            </a:lvl1pPr>
          </a:lstStyle>
          <a:p>
            <a:pPr algn="ctr" fontAlgn="auto">
              <a:spcAft>
                <a:spcPts val="0"/>
              </a:spcAft>
            </a:pPr>
            <a:r>
              <a:rPr lang="en-US" altLang="en-US" sz="3200" dirty="0">
                <a:solidFill>
                  <a:prstClr val="black">
                    <a:lumMod val="75000"/>
                    <a:lumOff val="25000"/>
                  </a:prstClr>
                </a:solidFill>
              </a:rPr>
              <a:t>Background</a:t>
            </a:r>
          </a:p>
        </p:txBody>
      </p:sp>
      <p:sp>
        <p:nvSpPr>
          <p:cNvPr id="4" name="Text Placeholder 3">
            <a:extLst>
              <a:ext uri="{FF2B5EF4-FFF2-40B4-BE49-F238E27FC236}">
                <a16:creationId xmlns:a16="http://schemas.microsoft.com/office/drawing/2014/main" id="{74C4D5EF-723B-40B6-8ADE-C384D30C14F2}"/>
              </a:ext>
            </a:extLst>
          </p:cNvPr>
          <p:cNvSpPr>
            <a:spLocks noGrp="1"/>
          </p:cNvSpPr>
          <p:nvPr>
            <p:ph type="body" sz="quarter" idx="12"/>
          </p:nvPr>
        </p:nvSpPr>
        <p:spPr>
          <a:xfrm>
            <a:off x="5174455" y="83370"/>
            <a:ext cx="3848100" cy="273050"/>
          </a:xfrm>
        </p:spPr>
        <p:txBody>
          <a:bodyPr/>
          <a:lstStyle/>
          <a:p>
            <a:r>
              <a:rPr lang="en-US" dirty="0"/>
              <a:t>SBFs for New Location and Widening</a:t>
            </a:r>
          </a:p>
        </p:txBody>
      </p:sp>
      <p:sp>
        <p:nvSpPr>
          <p:cNvPr id="15" name="Slide Number Placeholder 2">
            <a:extLst>
              <a:ext uri="{FF2B5EF4-FFF2-40B4-BE49-F238E27FC236}">
                <a16:creationId xmlns:a16="http://schemas.microsoft.com/office/drawing/2014/main" id="{723F17DD-113D-4CE2-861F-08D89EE34623}"/>
              </a:ext>
            </a:extLst>
          </p:cNvPr>
          <p:cNvSpPr txBox="1">
            <a:spLocks/>
          </p:cNvSpPr>
          <p:nvPr/>
        </p:nvSpPr>
        <p:spPr>
          <a:xfrm>
            <a:off x="8686800" y="6356350"/>
            <a:ext cx="379561" cy="4127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chemeClr val="tx1">
                    <a:lumMod val="50000"/>
                    <a:lumOff val="50000"/>
                  </a:schemeClr>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8E0C9224-0E86-4A9A-8DD9-792BBB0652B6}" type="slidenum">
              <a:rPr lang="en-US" altLang="en-US" smtClean="0"/>
              <a:pPr>
                <a:defRPr/>
              </a:pPr>
              <a:t>11</a:t>
            </a:fld>
            <a:endParaRPr lang="en-US" altLang="en-US" dirty="0"/>
          </a:p>
        </p:txBody>
      </p:sp>
      <p:graphicFrame>
        <p:nvGraphicFramePr>
          <p:cNvPr id="6" name="Table 5">
            <a:extLst>
              <a:ext uri="{FF2B5EF4-FFF2-40B4-BE49-F238E27FC236}">
                <a16:creationId xmlns:a16="http://schemas.microsoft.com/office/drawing/2014/main" id="{52CC30B1-DC1B-4214-BD68-4D5BD90E4927}"/>
              </a:ext>
            </a:extLst>
          </p:cNvPr>
          <p:cNvGraphicFramePr>
            <a:graphicFrameLocks noGrp="1"/>
          </p:cNvGraphicFramePr>
          <p:nvPr/>
        </p:nvGraphicFramePr>
        <p:xfrm>
          <a:off x="250030" y="1069321"/>
          <a:ext cx="8686800" cy="5364480"/>
        </p:xfrm>
        <a:graphic>
          <a:graphicData uri="http://schemas.openxmlformats.org/drawingml/2006/table">
            <a:tbl>
              <a:tblPr firstRow="1" firstCol="1" bandRow="1">
                <a:tableStyleId>{793D81CF-94F2-401A-BA57-92F5A7B2D0C5}</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0">
                <a:tc gridSpan="2">
                  <a:txBody>
                    <a:bodyPr/>
                    <a:lstStyle/>
                    <a:p>
                      <a:pPr marL="0" marR="0" algn="ctr">
                        <a:spcBef>
                          <a:spcPts val="0"/>
                        </a:spcBef>
                        <a:spcAft>
                          <a:spcPts val="0"/>
                        </a:spcAft>
                      </a:pPr>
                      <a:r>
                        <a:rPr lang="en-US" sz="1600" dirty="0">
                          <a:effectLst/>
                          <a:latin typeface="+mn-lt"/>
                          <a:ea typeface="+mn-ea"/>
                          <a:cs typeface="+mn-cs"/>
                        </a:rPr>
                        <a:t>Highway Specific Improvement Types for</a:t>
                      </a:r>
                      <a:r>
                        <a:rPr lang="en-US" sz="1600" baseline="0" dirty="0">
                          <a:effectLst/>
                          <a:latin typeface="+mn-lt"/>
                          <a:ea typeface="+mn-ea"/>
                          <a:cs typeface="+mn-cs"/>
                        </a:rPr>
                        <a:t> P5.0</a:t>
                      </a:r>
                      <a:endParaRPr lang="en-US" sz="1600" dirty="0">
                        <a:effectLst/>
                        <a:latin typeface="+mn-lt"/>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hMerge="1">
                  <a:txBody>
                    <a:bodyPr/>
                    <a:lstStyle/>
                    <a:p>
                      <a:pPr marL="0" marR="0" algn="ctr">
                        <a:spcBef>
                          <a:spcPts val="0"/>
                        </a:spcBef>
                        <a:spcAft>
                          <a:spcPts val="0"/>
                        </a:spcAft>
                      </a:pPr>
                      <a:endParaRPr lang="en-US" sz="1600" dirty="0">
                        <a:effectLst/>
                        <a:latin typeface="+mn-lt"/>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0">
                <a:tc>
                  <a:txBody>
                    <a:bodyPr/>
                    <a:lstStyle/>
                    <a:p>
                      <a:pPr algn="l" fontAlgn="ctr"/>
                      <a:r>
                        <a:rPr lang="en-US" sz="1400" b="0" i="0" u="none" strike="noStrike" dirty="0">
                          <a:solidFill>
                            <a:srgbClr val="000000"/>
                          </a:solidFill>
                          <a:effectLst/>
                          <a:latin typeface="+mn-lt"/>
                        </a:rPr>
                        <a:t>1 - Widen Existing Roadway</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mn-lt"/>
                        </a:rPr>
                        <a:t>14 - Closed Loop Signal System</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l" fontAlgn="ctr"/>
                      <a:r>
                        <a:rPr lang="en-US" sz="1400" b="0" i="0" u="none" strike="noStrike" dirty="0">
                          <a:solidFill>
                            <a:srgbClr val="000000"/>
                          </a:solidFill>
                          <a:effectLst/>
                          <a:latin typeface="+mn-lt"/>
                        </a:rPr>
                        <a:t>2 - Upgrade Arterial to Freeway/Expressway</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mn-lt"/>
                        </a:rPr>
                        <a:t>15 - Install Cameras and DMS</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l" fontAlgn="ctr"/>
                      <a:r>
                        <a:rPr lang="en-US" sz="1400" b="0" i="0" u="none" strike="noStrike" dirty="0">
                          <a:solidFill>
                            <a:srgbClr val="000000"/>
                          </a:solidFill>
                          <a:effectLst/>
                          <a:latin typeface="+mn-lt"/>
                        </a:rPr>
                        <a:t>3 - Upgrade Expressway to Freeway</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mn-lt"/>
                        </a:rPr>
                        <a:t>16 - Modernize Roadway</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l" fontAlgn="ctr"/>
                      <a:r>
                        <a:rPr lang="en-US" sz="1400" b="0" i="0" u="none" strike="noStrike" dirty="0">
                          <a:solidFill>
                            <a:srgbClr val="000000"/>
                          </a:solidFill>
                          <a:effectLst/>
                          <a:latin typeface="+mn-lt"/>
                        </a:rPr>
                        <a:t>4 - Upgrade Arterial to Superstreet</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mn-lt"/>
                        </a:rPr>
                        <a:t>17 - Upgrade Freeway to Interstate Standards</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gn="l" fontAlgn="ctr"/>
                      <a:r>
                        <a:rPr lang="en-US" sz="1400" b="0" i="0" u="none" strike="noStrike" dirty="0">
                          <a:solidFill>
                            <a:srgbClr val="000000"/>
                          </a:solidFill>
                          <a:effectLst/>
                          <a:latin typeface="+mn-lt"/>
                        </a:rPr>
                        <a:t>5 - Construct Roadway on New Location</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l" defTabSz="457200" rtl="0" eaLnBrk="1" fontAlgn="ctr" latinLnBrk="0" hangingPunct="1">
                        <a:spcBef>
                          <a:spcPts val="0"/>
                        </a:spcBef>
                        <a:spcAft>
                          <a:spcPts val="0"/>
                        </a:spcAft>
                      </a:pPr>
                      <a:r>
                        <a:rPr lang="en-US" sz="1400" b="0" i="0" u="none" strike="noStrike" kern="1200" dirty="0">
                          <a:solidFill>
                            <a:srgbClr val="000000"/>
                          </a:solidFill>
                          <a:effectLst/>
                          <a:latin typeface="+mn-lt"/>
                          <a:ea typeface="+mn-ea"/>
                          <a:cs typeface="+mn-cs"/>
                        </a:rPr>
                        <a:t>18 – Widen Existing or Construct New Local (Non-State) Roadway</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l" fontAlgn="ctr"/>
                      <a:r>
                        <a:rPr lang="en-US" sz="1400" b="0" i="0" u="none" strike="noStrike" dirty="0">
                          <a:solidFill>
                            <a:srgbClr val="000000"/>
                          </a:solidFill>
                          <a:effectLst/>
                          <a:latin typeface="+mn-lt"/>
                        </a:rPr>
                        <a:t>6 - Widen Existing Roadway and Construct Part on New Location</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l" defTabSz="457200" rtl="0" eaLnBrk="1" fontAlgn="ctr" latinLnBrk="0" hangingPunct="1">
                        <a:spcBef>
                          <a:spcPts val="0"/>
                        </a:spcBef>
                        <a:spcAft>
                          <a:spcPts val="0"/>
                        </a:spcAft>
                      </a:pPr>
                      <a:r>
                        <a:rPr lang="en-US" sz="1400" b="0" i="0" u="none" strike="noStrike" kern="1200" dirty="0">
                          <a:solidFill>
                            <a:srgbClr val="000000"/>
                          </a:solidFill>
                          <a:effectLst/>
                          <a:latin typeface="+mn-lt"/>
                          <a:ea typeface="+mn-ea"/>
                          <a:cs typeface="+mn-cs"/>
                        </a:rPr>
                        <a:t>19 – Improve Intersection on Local (Non-State) Roadway-</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lgn="l" fontAlgn="ctr"/>
                      <a:r>
                        <a:rPr lang="en-US" sz="1400" b="0" i="0" u="none" strike="noStrike" dirty="0">
                          <a:solidFill>
                            <a:srgbClr val="000000"/>
                          </a:solidFill>
                          <a:effectLst/>
                          <a:latin typeface="+mn-lt"/>
                        </a:rPr>
                        <a:t>7 - Upgrade At-grade Intersection to Interchange or Grade Separation</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l" defTabSz="457200" rtl="0" eaLnBrk="1" fontAlgn="ctr" latinLnBrk="0" hangingPunct="1">
                        <a:spcBef>
                          <a:spcPts val="0"/>
                        </a:spcBef>
                        <a:spcAft>
                          <a:spcPts val="0"/>
                        </a:spcAft>
                      </a:pPr>
                      <a:r>
                        <a:rPr lang="en-US" sz="1400" b="0" i="0" u="none" strike="noStrike" kern="1200" dirty="0">
                          <a:solidFill>
                            <a:srgbClr val="000000"/>
                          </a:solidFill>
                          <a:effectLst/>
                          <a:latin typeface="+mn-lt"/>
                          <a:ea typeface="+mn-ea"/>
                          <a:cs typeface="+mn-cs"/>
                        </a:rPr>
                        <a:t>20 – Convert Grade Separation to Interchange to Relieve Existing Congested Interchange</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l" fontAlgn="ctr"/>
                      <a:r>
                        <a:rPr lang="en-US" sz="1400" b="0" i="0" u="none" strike="noStrike" dirty="0">
                          <a:solidFill>
                            <a:srgbClr val="000000"/>
                          </a:solidFill>
                          <a:effectLst/>
                          <a:latin typeface="+mn-lt"/>
                        </a:rPr>
                        <a:t>8 - Improve Interchange</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l" defTabSz="457200" rtl="0" eaLnBrk="1" fontAlgn="ctr" latinLnBrk="0" hangingPunct="1">
                        <a:spcBef>
                          <a:spcPts val="0"/>
                        </a:spcBef>
                        <a:spcAft>
                          <a:spcPts val="0"/>
                        </a:spcAft>
                      </a:pPr>
                      <a:r>
                        <a:rPr lang="en-US" sz="1400" b="0" i="0" u="none" strike="noStrike" kern="1200" dirty="0">
                          <a:solidFill>
                            <a:srgbClr val="000000"/>
                          </a:solidFill>
                          <a:effectLst/>
                          <a:latin typeface="+mn-lt"/>
                          <a:ea typeface="+mn-ea"/>
                          <a:cs typeface="+mn-cs"/>
                        </a:rPr>
                        <a:t>21 – Realign Multiple Intersections</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gn="l" fontAlgn="ctr"/>
                      <a:r>
                        <a:rPr lang="en-US" sz="1400" b="0" i="0" u="none" strike="noStrike" dirty="0">
                          <a:solidFill>
                            <a:srgbClr val="000000"/>
                          </a:solidFill>
                          <a:effectLst/>
                          <a:latin typeface="+mn-lt"/>
                        </a:rPr>
                        <a:t>9 - Convert Grade Separation to Interchange</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l" defTabSz="457200" rtl="0" eaLnBrk="1" fontAlgn="ctr" latinLnBrk="0" hangingPunct="1">
                        <a:spcBef>
                          <a:spcPts val="0"/>
                        </a:spcBef>
                        <a:spcAft>
                          <a:spcPts val="0"/>
                        </a:spcAft>
                      </a:pPr>
                      <a:r>
                        <a:rPr lang="en-US" sz="1400" b="0" i="0" u="none" strike="noStrike" kern="1200" dirty="0">
                          <a:solidFill>
                            <a:srgbClr val="000000"/>
                          </a:solidFill>
                          <a:effectLst/>
                          <a:latin typeface="+mn-lt"/>
                          <a:ea typeface="+mn-ea"/>
                          <a:cs typeface="+mn-cs"/>
                        </a:rPr>
                        <a:t>22 – Construct Auxiliary Lanes or Other Operational Improvements</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gn="l" fontAlgn="ctr"/>
                      <a:r>
                        <a:rPr lang="en-US" sz="1400" b="0" i="0" u="none" strike="noStrike" dirty="0">
                          <a:solidFill>
                            <a:srgbClr val="000000"/>
                          </a:solidFill>
                          <a:effectLst/>
                          <a:latin typeface="+mn-lt"/>
                        </a:rPr>
                        <a:t>10 - Improve Intersection</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l" defTabSz="457200" rtl="0" eaLnBrk="1" fontAlgn="ctr" latinLnBrk="0" hangingPunct="1">
                        <a:spcBef>
                          <a:spcPts val="0"/>
                        </a:spcBef>
                        <a:spcAft>
                          <a:spcPts val="0"/>
                        </a:spcAft>
                      </a:pPr>
                      <a:r>
                        <a:rPr lang="en-US" sz="1400" b="0" i="0" u="none" strike="noStrike" kern="1200" dirty="0">
                          <a:solidFill>
                            <a:srgbClr val="000000"/>
                          </a:solidFill>
                          <a:effectLst/>
                          <a:latin typeface="+mn-lt"/>
                          <a:ea typeface="+mn-ea"/>
                          <a:cs typeface="+mn-cs"/>
                        </a:rPr>
                        <a:t>23 - Construct Grade Separation at Highway / Railroad Crossing</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algn="l" fontAlgn="ctr"/>
                      <a:r>
                        <a:rPr lang="en-US" sz="1400" b="0" i="0" u="none" strike="noStrike" dirty="0">
                          <a:solidFill>
                            <a:srgbClr val="000000"/>
                          </a:solidFill>
                          <a:effectLst/>
                          <a:latin typeface="+mn-lt"/>
                        </a:rPr>
                        <a:t>11 - Access Management</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l" defTabSz="457200" rtl="0" eaLnBrk="1" fontAlgn="ctr" latinLnBrk="0" hangingPunct="1">
                        <a:spcBef>
                          <a:spcPts val="0"/>
                        </a:spcBef>
                        <a:spcAft>
                          <a:spcPts val="0"/>
                        </a:spcAft>
                      </a:pPr>
                      <a:r>
                        <a:rPr lang="en-US" sz="1400" b="0" i="0" u="none" strike="noStrike" kern="1200" dirty="0">
                          <a:solidFill>
                            <a:srgbClr val="000000"/>
                          </a:solidFill>
                          <a:effectLst/>
                          <a:latin typeface="+mn-lt"/>
                          <a:ea typeface="+mn-ea"/>
                          <a:cs typeface="+mn-cs"/>
                        </a:rPr>
                        <a:t>24 – Implement Road Diet to Improve Safety</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1"/>
                  </a:ext>
                </a:extLst>
              </a:tr>
              <a:tr h="0">
                <a:tc>
                  <a:txBody>
                    <a:bodyPr/>
                    <a:lstStyle/>
                    <a:p>
                      <a:pPr algn="l" fontAlgn="ctr"/>
                      <a:r>
                        <a:rPr lang="en-US" sz="1400" b="0" i="0" u="none" strike="noStrike" dirty="0">
                          <a:solidFill>
                            <a:srgbClr val="000000"/>
                          </a:solidFill>
                          <a:effectLst/>
                          <a:latin typeface="+mn-lt"/>
                        </a:rPr>
                        <a:t>12 - Ramp Metering</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l" defTabSz="457200" rtl="0" eaLnBrk="1" fontAlgn="ctr" latinLnBrk="0" hangingPunct="1">
                        <a:spcBef>
                          <a:spcPts val="0"/>
                        </a:spcBef>
                        <a:spcAft>
                          <a:spcPts val="0"/>
                        </a:spcAft>
                      </a:pPr>
                      <a:r>
                        <a:rPr lang="en-US" sz="1400" b="0" i="0" u="none" strike="noStrike" kern="1200" dirty="0">
                          <a:solidFill>
                            <a:srgbClr val="000000"/>
                          </a:solidFill>
                          <a:effectLst/>
                          <a:latin typeface="+mn-lt"/>
                          <a:ea typeface="+mn-ea"/>
                          <a:cs typeface="+mn-cs"/>
                        </a:rPr>
                        <a:t>25 – Upgrade Multiple Intersections</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2"/>
                  </a:ext>
                </a:extLst>
              </a:tr>
              <a:tr h="0">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13 - Citywide Signal System</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l" defTabSz="457200" rtl="0" eaLnBrk="1" fontAlgn="ctr" latinLnBrk="0" hangingPunct="1">
                        <a:spcBef>
                          <a:spcPts val="0"/>
                        </a:spcBef>
                        <a:spcAft>
                          <a:spcPts val="0"/>
                        </a:spcAft>
                      </a:pPr>
                      <a:r>
                        <a:rPr lang="en-US" sz="1400" b="0" i="0" u="none" strike="noStrike" kern="1200" dirty="0">
                          <a:solidFill>
                            <a:srgbClr val="000000"/>
                          </a:solidFill>
                          <a:effectLst/>
                          <a:latin typeface="+mn-lt"/>
                          <a:ea typeface="+mn-ea"/>
                          <a:cs typeface="+mn-cs"/>
                        </a:rPr>
                        <a:t>26 – Upgrade Roadway</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223851502"/>
                  </a:ext>
                </a:extLst>
              </a:tr>
            </a:tbl>
          </a:graphicData>
        </a:graphic>
      </p:graphicFrame>
    </p:spTree>
    <p:extLst>
      <p:ext uri="{BB962C8B-B14F-4D97-AF65-F5344CB8AC3E}">
        <p14:creationId xmlns:p14="http://schemas.microsoft.com/office/powerpoint/2010/main" val="2911203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164306" y="1139580"/>
            <a:ext cx="8858249" cy="5718420"/>
          </a:xfrm>
        </p:spPr>
        <p:txBody>
          <a:bodyPr/>
          <a:lstStyle/>
          <a:p>
            <a:endParaRPr lang="en-US" sz="1000" dirty="0"/>
          </a:p>
          <a:p>
            <a:r>
              <a:rPr lang="en-US" sz="2400" dirty="0"/>
              <a:t>Challenges to Quantifying the Safety Benefits for All Projects</a:t>
            </a:r>
          </a:p>
          <a:p>
            <a:pPr lvl="1"/>
            <a:r>
              <a:rPr lang="en-US" sz="2000" dirty="0">
                <a:solidFill>
                  <a:schemeClr val="bg1">
                    <a:lumMod val="85000"/>
                  </a:schemeClr>
                </a:solidFill>
              </a:rPr>
              <a:t>Latest round of prioritization analyzed 1,204 highway projects ($54 billion)</a:t>
            </a:r>
          </a:p>
          <a:p>
            <a:pPr lvl="1"/>
            <a:r>
              <a:rPr lang="en-US" sz="2000" dirty="0">
                <a:solidFill>
                  <a:schemeClr val="bg1">
                    <a:lumMod val="85000"/>
                  </a:schemeClr>
                </a:solidFill>
              </a:rPr>
              <a:t>Limited amount of information for projects as they are submitted</a:t>
            </a:r>
          </a:p>
          <a:p>
            <a:pPr lvl="2"/>
            <a:r>
              <a:rPr lang="en-US" sz="1800" dirty="0">
                <a:solidFill>
                  <a:schemeClr val="bg1">
                    <a:lumMod val="85000"/>
                  </a:schemeClr>
                </a:solidFill>
              </a:rPr>
              <a:t>Example:  “Improve Intersection”</a:t>
            </a:r>
          </a:p>
          <a:p>
            <a:pPr lvl="1"/>
            <a:r>
              <a:rPr lang="en-US" sz="2000" dirty="0"/>
              <a:t>Safety benefits must fit with Prioritization Office’s project categories (“SITs”)</a:t>
            </a:r>
          </a:p>
          <a:p>
            <a:pPr lvl="2"/>
            <a:r>
              <a:rPr lang="en-US" sz="1800" dirty="0"/>
              <a:t>Safety Benefit Factors (SBFs)</a:t>
            </a:r>
          </a:p>
          <a:p>
            <a:pPr lvl="3"/>
            <a:r>
              <a:rPr lang="en-US" sz="1800" dirty="0"/>
              <a:t>Not the same as Crash Modification Factors (CMFs)</a:t>
            </a:r>
          </a:p>
          <a:p>
            <a:pPr lvl="4">
              <a:buFont typeface="Courier New" panose="02070309020205020404" pitchFamily="49" charset="0"/>
              <a:buChar char="o"/>
            </a:pPr>
            <a:r>
              <a:rPr lang="en-US" sz="1800" dirty="0"/>
              <a:t>CMFs typically describe a very specific treatment</a:t>
            </a:r>
          </a:p>
          <a:p>
            <a:pPr lvl="4">
              <a:buFont typeface="Courier New" panose="02070309020205020404" pitchFamily="49" charset="0"/>
              <a:buChar char="o"/>
            </a:pPr>
            <a:r>
              <a:rPr lang="en-US" sz="1800" dirty="0"/>
              <a:t>SBFs describe a SIT category or subcategory</a:t>
            </a:r>
          </a:p>
          <a:p>
            <a:pPr lvl="3"/>
            <a:r>
              <a:rPr lang="en-US" sz="1800" dirty="0"/>
              <a:t>SBFs used the same as CMFs in this process to quantify safety benefits</a:t>
            </a:r>
          </a:p>
        </p:txBody>
      </p:sp>
      <p:sp>
        <p:nvSpPr>
          <p:cNvPr id="10" name="Rectangle 2"/>
          <p:cNvSpPr txBox="1">
            <a:spLocks noRot="1" noChangeArrowheads="1"/>
          </p:cNvSpPr>
          <p:nvPr/>
        </p:nvSpPr>
        <p:spPr>
          <a:xfrm>
            <a:off x="123645" y="442208"/>
            <a:ext cx="8898910" cy="624001"/>
          </a:xfrm>
          <a:prstGeom prst="rect">
            <a:avLst/>
          </a:prstGeom>
          <a:noFill/>
          <a:extLst>
            <a:ext uri="{91240B29-F687-4F45-9708-019B960494DF}">
              <a14:hiddenLine xmlns:a14="http://schemas.microsoft.com/office/drawing/2010/main" w="0">
                <a:solidFill>
                  <a:schemeClr val="tx1"/>
                </a:solidFill>
                <a:miter lim="800000"/>
                <a:headEnd/>
                <a:tailEnd/>
              </a14:hiddenLine>
            </a:ext>
          </a:extLst>
        </p:spPr>
        <p:txBody>
          <a:bodyPr lIns="96609" tIns="48304" rIns="96609" bIns="48304"/>
          <a:lstStyle>
            <a:lvl1pPr algn="l" defTabSz="457200" rtl="0" eaLnBrk="1" latinLnBrk="0" hangingPunct="1">
              <a:spcBef>
                <a:spcPct val="0"/>
              </a:spcBef>
              <a:buNone/>
              <a:defRPr sz="3600" kern="1200">
                <a:solidFill>
                  <a:schemeClr val="tx1">
                    <a:lumMod val="75000"/>
                    <a:lumOff val="25000"/>
                  </a:schemeClr>
                </a:solidFill>
                <a:latin typeface=""/>
                <a:ea typeface="+mj-ea"/>
                <a:cs typeface="+mj-cs"/>
              </a:defRPr>
            </a:lvl1pPr>
          </a:lstStyle>
          <a:p>
            <a:pPr algn="ctr" fontAlgn="auto">
              <a:spcAft>
                <a:spcPts val="0"/>
              </a:spcAft>
            </a:pPr>
            <a:r>
              <a:rPr lang="en-US" altLang="en-US" sz="3200" dirty="0">
                <a:solidFill>
                  <a:prstClr val="black">
                    <a:lumMod val="75000"/>
                    <a:lumOff val="25000"/>
                  </a:prstClr>
                </a:solidFill>
              </a:rPr>
              <a:t>Background</a:t>
            </a:r>
          </a:p>
        </p:txBody>
      </p:sp>
      <p:sp>
        <p:nvSpPr>
          <p:cNvPr id="4" name="Text Placeholder 3">
            <a:extLst>
              <a:ext uri="{FF2B5EF4-FFF2-40B4-BE49-F238E27FC236}">
                <a16:creationId xmlns:a16="http://schemas.microsoft.com/office/drawing/2014/main" id="{74C4D5EF-723B-40B6-8ADE-C384D30C14F2}"/>
              </a:ext>
            </a:extLst>
          </p:cNvPr>
          <p:cNvSpPr>
            <a:spLocks noGrp="1"/>
          </p:cNvSpPr>
          <p:nvPr>
            <p:ph type="body" sz="quarter" idx="12"/>
          </p:nvPr>
        </p:nvSpPr>
        <p:spPr>
          <a:xfrm>
            <a:off x="5174455" y="80258"/>
            <a:ext cx="3848100" cy="273050"/>
          </a:xfrm>
        </p:spPr>
        <p:txBody>
          <a:bodyPr/>
          <a:lstStyle/>
          <a:p>
            <a:r>
              <a:rPr lang="en-US" dirty="0"/>
              <a:t>SBFs for New Location and Widening</a:t>
            </a:r>
          </a:p>
        </p:txBody>
      </p:sp>
      <p:sp>
        <p:nvSpPr>
          <p:cNvPr id="15" name="Slide Number Placeholder 2">
            <a:extLst>
              <a:ext uri="{FF2B5EF4-FFF2-40B4-BE49-F238E27FC236}">
                <a16:creationId xmlns:a16="http://schemas.microsoft.com/office/drawing/2014/main" id="{723F17DD-113D-4CE2-861F-08D89EE34623}"/>
              </a:ext>
            </a:extLst>
          </p:cNvPr>
          <p:cNvSpPr txBox="1">
            <a:spLocks/>
          </p:cNvSpPr>
          <p:nvPr/>
        </p:nvSpPr>
        <p:spPr>
          <a:xfrm>
            <a:off x="8686800" y="6356350"/>
            <a:ext cx="379561" cy="4127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chemeClr val="tx1">
                    <a:lumMod val="50000"/>
                    <a:lumOff val="50000"/>
                  </a:schemeClr>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8E0C9224-0E86-4A9A-8DD9-792BBB0652B6}" type="slidenum">
              <a:rPr lang="en-US" altLang="en-US" smtClean="0"/>
              <a:pPr>
                <a:defRPr/>
              </a:pPr>
              <a:t>12</a:t>
            </a:fld>
            <a:endParaRPr lang="en-US" altLang="en-US" dirty="0"/>
          </a:p>
        </p:txBody>
      </p:sp>
    </p:spTree>
    <p:extLst>
      <p:ext uri="{BB962C8B-B14F-4D97-AF65-F5344CB8AC3E}">
        <p14:creationId xmlns:p14="http://schemas.microsoft.com/office/powerpoint/2010/main" val="1063018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164306" y="1139580"/>
            <a:ext cx="8858249" cy="5718420"/>
          </a:xfrm>
        </p:spPr>
        <p:txBody>
          <a:bodyPr/>
          <a:lstStyle/>
          <a:p>
            <a:endParaRPr lang="en-US" sz="1000" dirty="0"/>
          </a:p>
          <a:p>
            <a:r>
              <a:rPr lang="en-US" sz="2400" dirty="0"/>
              <a:t>Challenges to Quantifying the Safety Benefits for All Projects</a:t>
            </a:r>
          </a:p>
          <a:p>
            <a:pPr lvl="1"/>
            <a:r>
              <a:rPr lang="en-US" sz="2000" dirty="0">
                <a:solidFill>
                  <a:schemeClr val="bg1">
                    <a:lumMod val="85000"/>
                  </a:schemeClr>
                </a:solidFill>
              </a:rPr>
              <a:t>Latest round of prioritization analyzed 1,204 highway projects ($54 billion)</a:t>
            </a:r>
          </a:p>
          <a:p>
            <a:pPr lvl="1"/>
            <a:r>
              <a:rPr lang="en-US" sz="2000" dirty="0">
                <a:solidFill>
                  <a:schemeClr val="bg1">
                    <a:lumMod val="85000"/>
                  </a:schemeClr>
                </a:solidFill>
              </a:rPr>
              <a:t>Limited amount of information for projects as they are submitted</a:t>
            </a:r>
          </a:p>
          <a:p>
            <a:pPr lvl="2"/>
            <a:r>
              <a:rPr lang="en-US" sz="1600" dirty="0">
                <a:solidFill>
                  <a:schemeClr val="bg1">
                    <a:lumMod val="85000"/>
                  </a:schemeClr>
                </a:solidFill>
              </a:rPr>
              <a:t>Example:  “Improve Intersection”</a:t>
            </a:r>
          </a:p>
          <a:p>
            <a:pPr lvl="1"/>
            <a:r>
              <a:rPr lang="en-US" sz="2000" dirty="0">
                <a:solidFill>
                  <a:schemeClr val="bg1">
                    <a:lumMod val="85000"/>
                  </a:schemeClr>
                </a:solidFill>
              </a:rPr>
              <a:t>Safety benefits must fit with Prioritization Office’s project categories (“SITs”)</a:t>
            </a:r>
          </a:p>
          <a:p>
            <a:pPr lvl="1"/>
            <a:r>
              <a:rPr lang="en-US" sz="2000" dirty="0"/>
              <a:t>Gap in knowledge regarding the safety benefits of some highway project types</a:t>
            </a:r>
          </a:p>
        </p:txBody>
      </p:sp>
      <p:sp>
        <p:nvSpPr>
          <p:cNvPr id="10" name="Rectangle 2"/>
          <p:cNvSpPr txBox="1">
            <a:spLocks noRot="1" noChangeArrowheads="1"/>
          </p:cNvSpPr>
          <p:nvPr/>
        </p:nvSpPr>
        <p:spPr>
          <a:xfrm>
            <a:off x="123645" y="432972"/>
            <a:ext cx="8898910" cy="624001"/>
          </a:xfrm>
          <a:prstGeom prst="rect">
            <a:avLst/>
          </a:prstGeom>
          <a:noFill/>
          <a:extLst>
            <a:ext uri="{91240B29-F687-4F45-9708-019B960494DF}">
              <a14:hiddenLine xmlns:a14="http://schemas.microsoft.com/office/drawing/2010/main" w="0">
                <a:solidFill>
                  <a:schemeClr val="tx1"/>
                </a:solidFill>
                <a:miter lim="800000"/>
                <a:headEnd/>
                <a:tailEnd/>
              </a14:hiddenLine>
            </a:ext>
          </a:extLst>
        </p:spPr>
        <p:txBody>
          <a:bodyPr lIns="96609" tIns="48304" rIns="96609" bIns="48304"/>
          <a:lstStyle>
            <a:lvl1pPr algn="l" defTabSz="457200" rtl="0" eaLnBrk="1" latinLnBrk="0" hangingPunct="1">
              <a:spcBef>
                <a:spcPct val="0"/>
              </a:spcBef>
              <a:buNone/>
              <a:defRPr sz="3600" kern="1200">
                <a:solidFill>
                  <a:schemeClr val="tx1">
                    <a:lumMod val="75000"/>
                    <a:lumOff val="25000"/>
                  </a:schemeClr>
                </a:solidFill>
                <a:latin typeface=""/>
                <a:ea typeface="+mj-ea"/>
                <a:cs typeface="+mj-cs"/>
              </a:defRPr>
            </a:lvl1pPr>
          </a:lstStyle>
          <a:p>
            <a:pPr algn="ctr" fontAlgn="auto">
              <a:spcAft>
                <a:spcPts val="0"/>
              </a:spcAft>
            </a:pPr>
            <a:r>
              <a:rPr lang="en-US" altLang="en-US" sz="3200" dirty="0">
                <a:solidFill>
                  <a:prstClr val="black">
                    <a:lumMod val="75000"/>
                    <a:lumOff val="25000"/>
                  </a:prstClr>
                </a:solidFill>
              </a:rPr>
              <a:t>Background</a:t>
            </a:r>
          </a:p>
        </p:txBody>
      </p:sp>
      <p:sp>
        <p:nvSpPr>
          <p:cNvPr id="4" name="Text Placeholder 3">
            <a:extLst>
              <a:ext uri="{FF2B5EF4-FFF2-40B4-BE49-F238E27FC236}">
                <a16:creationId xmlns:a16="http://schemas.microsoft.com/office/drawing/2014/main" id="{74C4D5EF-723B-40B6-8ADE-C384D30C14F2}"/>
              </a:ext>
            </a:extLst>
          </p:cNvPr>
          <p:cNvSpPr>
            <a:spLocks noGrp="1"/>
          </p:cNvSpPr>
          <p:nvPr>
            <p:ph type="body" sz="quarter" idx="12"/>
          </p:nvPr>
        </p:nvSpPr>
        <p:spPr>
          <a:xfrm>
            <a:off x="5174455" y="71022"/>
            <a:ext cx="3848100" cy="273050"/>
          </a:xfrm>
        </p:spPr>
        <p:txBody>
          <a:bodyPr/>
          <a:lstStyle/>
          <a:p>
            <a:r>
              <a:rPr lang="en-US" dirty="0"/>
              <a:t>SBFs for New Location and Widening</a:t>
            </a:r>
          </a:p>
        </p:txBody>
      </p:sp>
      <p:sp>
        <p:nvSpPr>
          <p:cNvPr id="15" name="Slide Number Placeholder 2">
            <a:extLst>
              <a:ext uri="{FF2B5EF4-FFF2-40B4-BE49-F238E27FC236}">
                <a16:creationId xmlns:a16="http://schemas.microsoft.com/office/drawing/2014/main" id="{723F17DD-113D-4CE2-861F-08D89EE34623}"/>
              </a:ext>
            </a:extLst>
          </p:cNvPr>
          <p:cNvSpPr txBox="1">
            <a:spLocks/>
          </p:cNvSpPr>
          <p:nvPr/>
        </p:nvSpPr>
        <p:spPr>
          <a:xfrm>
            <a:off x="8686800" y="6356350"/>
            <a:ext cx="379561" cy="4127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chemeClr val="tx1">
                    <a:lumMod val="50000"/>
                    <a:lumOff val="50000"/>
                  </a:schemeClr>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8E0C9224-0E86-4A9A-8DD9-792BBB0652B6}" type="slidenum">
              <a:rPr lang="en-US" altLang="en-US" smtClean="0"/>
              <a:pPr>
                <a:defRPr/>
              </a:pPr>
              <a:t>13</a:t>
            </a:fld>
            <a:endParaRPr lang="en-US" altLang="en-US" dirty="0"/>
          </a:p>
        </p:txBody>
      </p:sp>
    </p:spTree>
    <p:extLst>
      <p:ext uri="{BB962C8B-B14F-4D97-AF65-F5344CB8AC3E}">
        <p14:creationId xmlns:p14="http://schemas.microsoft.com/office/powerpoint/2010/main" val="96802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164306" y="1139580"/>
            <a:ext cx="8858249" cy="5718420"/>
          </a:xfrm>
        </p:spPr>
        <p:txBody>
          <a:bodyPr/>
          <a:lstStyle/>
          <a:p>
            <a:endParaRPr lang="en-US" sz="1000" dirty="0"/>
          </a:p>
          <a:p>
            <a:r>
              <a:rPr lang="en-US" sz="2400" dirty="0"/>
              <a:t>Challenges to Quantifying the Safety Benefits for All Projects</a:t>
            </a:r>
          </a:p>
          <a:p>
            <a:pPr lvl="1"/>
            <a:r>
              <a:rPr lang="en-US" sz="2000" dirty="0"/>
              <a:t>Latest round of prioritization analyzed 1,204 highway projects ($54 billion)</a:t>
            </a:r>
          </a:p>
          <a:p>
            <a:pPr lvl="1"/>
            <a:r>
              <a:rPr lang="en-US" sz="2000" dirty="0"/>
              <a:t>Limited amount of information for projects as they are submitted</a:t>
            </a:r>
          </a:p>
          <a:p>
            <a:pPr lvl="2"/>
            <a:r>
              <a:rPr lang="en-US" sz="1600" dirty="0"/>
              <a:t>Example:  “Improve Intersection”</a:t>
            </a:r>
          </a:p>
          <a:p>
            <a:pPr lvl="1"/>
            <a:r>
              <a:rPr lang="en-US" sz="2000" dirty="0"/>
              <a:t>Safety benefits must fit with Prioritization Office’s project categories (“SITs”)</a:t>
            </a:r>
          </a:p>
          <a:p>
            <a:pPr lvl="1"/>
            <a:r>
              <a:rPr lang="en-US" sz="2000" dirty="0">
                <a:solidFill>
                  <a:srgbClr val="FF0000"/>
                </a:solidFill>
              </a:rPr>
              <a:t>Gap in knowledge regarding the safety benefits of some highway project types</a:t>
            </a:r>
          </a:p>
        </p:txBody>
      </p:sp>
      <p:sp>
        <p:nvSpPr>
          <p:cNvPr id="10" name="Rectangle 2"/>
          <p:cNvSpPr txBox="1">
            <a:spLocks noRot="1" noChangeArrowheads="1"/>
          </p:cNvSpPr>
          <p:nvPr/>
        </p:nvSpPr>
        <p:spPr>
          <a:xfrm>
            <a:off x="123645" y="423736"/>
            <a:ext cx="8898910" cy="624001"/>
          </a:xfrm>
          <a:prstGeom prst="rect">
            <a:avLst/>
          </a:prstGeom>
          <a:noFill/>
          <a:extLst>
            <a:ext uri="{91240B29-F687-4F45-9708-019B960494DF}">
              <a14:hiddenLine xmlns:a14="http://schemas.microsoft.com/office/drawing/2010/main" w="0">
                <a:solidFill>
                  <a:schemeClr val="tx1"/>
                </a:solidFill>
                <a:miter lim="800000"/>
                <a:headEnd/>
                <a:tailEnd/>
              </a14:hiddenLine>
            </a:ext>
          </a:extLst>
        </p:spPr>
        <p:txBody>
          <a:bodyPr lIns="96609" tIns="48304" rIns="96609" bIns="48304"/>
          <a:lstStyle>
            <a:lvl1pPr algn="l" defTabSz="457200" rtl="0" eaLnBrk="1" latinLnBrk="0" hangingPunct="1">
              <a:spcBef>
                <a:spcPct val="0"/>
              </a:spcBef>
              <a:buNone/>
              <a:defRPr sz="3600" kern="1200">
                <a:solidFill>
                  <a:schemeClr val="tx1">
                    <a:lumMod val="75000"/>
                    <a:lumOff val="25000"/>
                  </a:schemeClr>
                </a:solidFill>
                <a:latin typeface=""/>
                <a:ea typeface="+mj-ea"/>
                <a:cs typeface="+mj-cs"/>
              </a:defRPr>
            </a:lvl1pPr>
          </a:lstStyle>
          <a:p>
            <a:pPr algn="ctr" fontAlgn="auto">
              <a:spcAft>
                <a:spcPts val="0"/>
              </a:spcAft>
            </a:pPr>
            <a:r>
              <a:rPr lang="en-US" altLang="en-US" sz="3200" dirty="0">
                <a:solidFill>
                  <a:prstClr val="black">
                    <a:lumMod val="75000"/>
                    <a:lumOff val="25000"/>
                  </a:prstClr>
                </a:solidFill>
              </a:rPr>
              <a:t>Background</a:t>
            </a:r>
          </a:p>
        </p:txBody>
      </p:sp>
      <p:sp>
        <p:nvSpPr>
          <p:cNvPr id="4" name="Text Placeholder 3">
            <a:extLst>
              <a:ext uri="{FF2B5EF4-FFF2-40B4-BE49-F238E27FC236}">
                <a16:creationId xmlns:a16="http://schemas.microsoft.com/office/drawing/2014/main" id="{74C4D5EF-723B-40B6-8ADE-C384D30C14F2}"/>
              </a:ext>
            </a:extLst>
          </p:cNvPr>
          <p:cNvSpPr>
            <a:spLocks noGrp="1"/>
          </p:cNvSpPr>
          <p:nvPr>
            <p:ph type="body" sz="quarter" idx="12"/>
          </p:nvPr>
        </p:nvSpPr>
        <p:spPr>
          <a:xfrm>
            <a:off x="5174455" y="55379"/>
            <a:ext cx="3848100" cy="273050"/>
          </a:xfrm>
        </p:spPr>
        <p:txBody>
          <a:bodyPr/>
          <a:lstStyle/>
          <a:p>
            <a:r>
              <a:rPr lang="en-US" dirty="0"/>
              <a:t>SBFs for New Location and Widening</a:t>
            </a:r>
          </a:p>
        </p:txBody>
      </p:sp>
      <p:sp>
        <p:nvSpPr>
          <p:cNvPr id="15" name="Slide Number Placeholder 2">
            <a:extLst>
              <a:ext uri="{FF2B5EF4-FFF2-40B4-BE49-F238E27FC236}">
                <a16:creationId xmlns:a16="http://schemas.microsoft.com/office/drawing/2014/main" id="{723F17DD-113D-4CE2-861F-08D89EE34623}"/>
              </a:ext>
            </a:extLst>
          </p:cNvPr>
          <p:cNvSpPr txBox="1">
            <a:spLocks/>
          </p:cNvSpPr>
          <p:nvPr/>
        </p:nvSpPr>
        <p:spPr>
          <a:xfrm>
            <a:off x="8686800" y="6356350"/>
            <a:ext cx="379561" cy="4127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chemeClr val="tx1">
                    <a:lumMod val="50000"/>
                    <a:lumOff val="50000"/>
                  </a:schemeClr>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8E0C9224-0E86-4A9A-8DD9-792BBB0652B6}" type="slidenum">
              <a:rPr lang="en-US" altLang="en-US" smtClean="0"/>
              <a:pPr>
                <a:defRPr/>
              </a:pPr>
              <a:t>14</a:t>
            </a:fld>
            <a:endParaRPr lang="en-US" altLang="en-US" dirty="0"/>
          </a:p>
        </p:txBody>
      </p:sp>
      <p:graphicFrame>
        <p:nvGraphicFramePr>
          <p:cNvPr id="6" name="Table 5">
            <a:extLst>
              <a:ext uri="{FF2B5EF4-FFF2-40B4-BE49-F238E27FC236}">
                <a16:creationId xmlns:a16="http://schemas.microsoft.com/office/drawing/2014/main" id="{47AF6157-BAEC-4E85-AEB1-34625619C859}"/>
              </a:ext>
            </a:extLst>
          </p:cNvPr>
          <p:cNvGraphicFramePr>
            <a:graphicFrameLocks noGrp="1"/>
          </p:cNvGraphicFramePr>
          <p:nvPr/>
        </p:nvGraphicFramePr>
        <p:xfrm>
          <a:off x="250030" y="1069321"/>
          <a:ext cx="8686800" cy="5364480"/>
        </p:xfrm>
        <a:graphic>
          <a:graphicData uri="http://schemas.openxmlformats.org/drawingml/2006/table">
            <a:tbl>
              <a:tblPr firstRow="1" firstCol="1" bandRow="1">
                <a:tableStyleId>{793D81CF-94F2-401A-BA57-92F5A7B2D0C5}</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0">
                <a:tc gridSpan="2">
                  <a:txBody>
                    <a:bodyPr/>
                    <a:lstStyle/>
                    <a:p>
                      <a:pPr marL="0" marR="0" algn="ctr">
                        <a:spcBef>
                          <a:spcPts val="0"/>
                        </a:spcBef>
                        <a:spcAft>
                          <a:spcPts val="0"/>
                        </a:spcAft>
                      </a:pPr>
                      <a:r>
                        <a:rPr lang="en-US" sz="1600" dirty="0">
                          <a:effectLst/>
                          <a:latin typeface="+mn-lt"/>
                          <a:ea typeface="+mn-ea"/>
                          <a:cs typeface="+mn-cs"/>
                        </a:rPr>
                        <a:t>Highway Specific Improvement Types for</a:t>
                      </a:r>
                      <a:r>
                        <a:rPr lang="en-US" sz="1600" baseline="0" dirty="0">
                          <a:effectLst/>
                          <a:latin typeface="+mn-lt"/>
                          <a:ea typeface="+mn-ea"/>
                          <a:cs typeface="+mn-cs"/>
                        </a:rPr>
                        <a:t> P5.0</a:t>
                      </a:r>
                      <a:endParaRPr lang="en-US" sz="1600" dirty="0">
                        <a:effectLst/>
                        <a:latin typeface="+mn-lt"/>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hMerge="1">
                  <a:txBody>
                    <a:bodyPr/>
                    <a:lstStyle/>
                    <a:p>
                      <a:pPr marL="0" marR="0" algn="ctr">
                        <a:spcBef>
                          <a:spcPts val="0"/>
                        </a:spcBef>
                        <a:spcAft>
                          <a:spcPts val="0"/>
                        </a:spcAft>
                      </a:pPr>
                      <a:endParaRPr lang="en-US" sz="1600" dirty="0">
                        <a:effectLst/>
                        <a:latin typeface="+mn-lt"/>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0">
                <a:tc>
                  <a:txBody>
                    <a:bodyPr/>
                    <a:lstStyle/>
                    <a:p>
                      <a:pPr algn="l" fontAlgn="ctr"/>
                      <a:r>
                        <a:rPr lang="en-US" sz="1400" b="0" i="0" u="none" strike="noStrike" dirty="0">
                          <a:solidFill>
                            <a:srgbClr val="000000"/>
                          </a:solidFill>
                          <a:effectLst/>
                          <a:latin typeface="+mn-lt"/>
                        </a:rPr>
                        <a:t>1 - Widen Existing Roadway</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mn-lt"/>
                        </a:rPr>
                        <a:t>14 - Closed Loop Signal System</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l" fontAlgn="ctr"/>
                      <a:r>
                        <a:rPr lang="en-US" sz="1400" b="0" i="0" u="none" strike="noStrike" dirty="0">
                          <a:solidFill>
                            <a:srgbClr val="000000"/>
                          </a:solidFill>
                          <a:effectLst/>
                          <a:latin typeface="+mn-lt"/>
                        </a:rPr>
                        <a:t>2 - Upgrade Arterial to Freeway/Expressway</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mn-lt"/>
                        </a:rPr>
                        <a:t>15 - Install Cameras and DMS</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l" fontAlgn="ctr"/>
                      <a:r>
                        <a:rPr lang="en-US" sz="1400" b="0" i="0" u="none" strike="noStrike" dirty="0">
                          <a:solidFill>
                            <a:srgbClr val="000000"/>
                          </a:solidFill>
                          <a:effectLst/>
                          <a:latin typeface="+mn-lt"/>
                        </a:rPr>
                        <a:t>3 - Upgrade Expressway to Freeway</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mn-lt"/>
                        </a:rPr>
                        <a:t>16 - Modernize Roadway</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l" fontAlgn="ctr"/>
                      <a:r>
                        <a:rPr lang="en-US" sz="1400" b="0" i="0" u="none" strike="noStrike" dirty="0">
                          <a:solidFill>
                            <a:srgbClr val="000000"/>
                          </a:solidFill>
                          <a:effectLst/>
                          <a:latin typeface="+mn-lt"/>
                        </a:rPr>
                        <a:t>4 - Upgrade Arterial to Superstreet</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mn-lt"/>
                        </a:rPr>
                        <a:t>17 - Upgrade Freeway to Interstate Standards</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gn="l" fontAlgn="ctr"/>
                      <a:r>
                        <a:rPr lang="en-US" sz="1400" b="0" i="0" u="none" strike="noStrike" dirty="0">
                          <a:solidFill>
                            <a:srgbClr val="000000"/>
                          </a:solidFill>
                          <a:effectLst/>
                          <a:latin typeface="+mn-lt"/>
                        </a:rPr>
                        <a:t>5 - Construct Roadway on New Location</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l" defTabSz="457200" rtl="0" eaLnBrk="1" fontAlgn="ctr" latinLnBrk="0" hangingPunct="1">
                        <a:spcBef>
                          <a:spcPts val="0"/>
                        </a:spcBef>
                        <a:spcAft>
                          <a:spcPts val="0"/>
                        </a:spcAft>
                      </a:pPr>
                      <a:r>
                        <a:rPr lang="en-US" sz="1400" b="0" i="0" u="none" strike="noStrike" kern="1200" dirty="0">
                          <a:solidFill>
                            <a:srgbClr val="000000"/>
                          </a:solidFill>
                          <a:effectLst/>
                          <a:latin typeface="+mn-lt"/>
                          <a:ea typeface="+mn-ea"/>
                          <a:cs typeface="+mn-cs"/>
                        </a:rPr>
                        <a:t>18 – Widen Existing or Construct New Local (Non-State) Roadway</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l" fontAlgn="ctr"/>
                      <a:r>
                        <a:rPr lang="en-US" sz="1400" b="0" i="0" u="none" strike="noStrike" dirty="0">
                          <a:solidFill>
                            <a:srgbClr val="000000"/>
                          </a:solidFill>
                          <a:effectLst/>
                          <a:latin typeface="+mn-lt"/>
                        </a:rPr>
                        <a:t>6 - Widen Existing Roadway and Construct Part on New Location</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l" defTabSz="457200" rtl="0" eaLnBrk="1" fontAlgn="ctr" latinLnBrk="0" hangingPunct="1">
                        <a:spcBef>
                          <a:spcPts val="0"/>
                        </a:spcBef>
                        <a:spcAft>
                          <a:spcPts val="0"/>
                        </a:spcAft>
                      </a:pPr>
                      <a:r>
                        <a:rPr lang="en-US" sz="1400" b="0" i="0" u="none" strike="noStrike" kern="1200" dirty="0">
                          <a:solidFill>
                            <a:srgbClr val="000000"/>
                          </a:solidFill>
                          <a:effectLst/>
                          <a:latin typeface="+mn-lt"/>
                          <a:ea typeface="+mn-ea"/>
                          <a:cs typeface="+mn-cs"/>
                        </a:rPr>
                        <a:t>19 – Improve Intersection on Local (Non-State) Roadway-</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lgn="l" fontAlgn="ctr"/>
                      <a:r>
                        <a:rPr lang="en-US" sz="1400" b="0" i="0" u="none" strike="noStrike" dirty="0">
                          <a:solidFill>
                            <a:srgbClr val="000000"/>
                          </a:solidFill>
                          <a:effectLst/>
                          <a:latin typeface="+mn-lt"/>
                        </a:rPr>
                        <a:t>7 - Upgrade At-grade Intersection to Interchange or Grade Separation</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l" defTabSz="457200" rtl="0" eaLnBrk="1" fontAlgn="ctr" latinLnBrk="0" hangingPunct="1">
                        <a:spcBef>
                          <a:spcPts val="0"/>
                        </a:spcBef>
                        <a:spcAft>
                          <a:spcPts val="0"/>
                        </a:spcAft>
                      </a:pPr>
                      <a:r>
                        <a:rPr lang="en-US" sz="1400" b="0" i="0" u="none" strike="noStrike" kern="1200" dirty="0">
                          <a:solidFill>
                            <a:srgbClr val="000000"/>
                          </a:solidFill>
                          <a:effectLst/>
                          <a:latin typeface="+mn-lt"/>
                          <a:ea typeface="+mn-ea"/>
                          <a:cs typeface="+mn-cs"/>
                        </a:rPr>
                        <a:t>20 – Convert Grade Separation to Interchange to Relieve Existing Congested Interchange</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l" fontAlgn="ctr"/>
                      <a:r>
                        <a:rPr lang="en-US" sz="1400" b="0" i="0" u="none" strike="noStrike" dirty="0">
                          <a:solidFill>
                            <a:srgbClr val="000000"/>
                          </a:solidFill>
                          <a:effectLst/>
                          <a:latin typeface="+mn-lt"/>
                        </a:rPr>
                        <a:t>8 - Improve Interchange</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l" defTabSz="457200" rtl="0" eaLnBrk="1" fontAlgn="ctr" latinLnBrk="0" hangingPunct="1">
                        <a:spcBef>
                          <a:spcPts val="0"/>
                        </a:spcBef>
                        <a:spcAft>
                          <a:spcPts val="0"/>
                        </a:spcAft>
                      </a:pPr>
                      <a:r>
                        <a:rPr lang="en-US" sz="1400" b="0" i="0" u="none" strike="noStrike" kern="1200" dirty="0">
                          <a:solidFill>
                            <a:srgbClr val="000000"/>
                          </a:solidFill>
                          <a:effectLst/>
                          <a:latin typeface="+mn-lt"/>
                          <a:ea typeface="+mn-ea"/>
                          <a:cs typeface="+mn-cs"/>
                        </a:rPr>
                        <a:t>21 – Realign Multiple Intersections</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gn="l" fontAlgn="ctr"/>
                      <a:r>
                        <a:rPr lang="en-US" sz="1400" b="0" i="0" u="none" strike="noStrike" dirty="0">
                          <a:solidFill>
                            <a:srgbClr val="000000"/>
                          </a:solidFill>
                          <a:effectLst/>
                          <a:latin typeface="+mn-lt"/>
                        </a:rPr>
                        <a:t>9 - Convert Grade Separation to Interchange</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l" defTabSz="457200" rtl="0" eaLnBrk="1" fontAlgn="ctr" latinLnBrk="0" hangingPunct="1">
                        <a:spcBef>
                          <a:spcPts val="0"/>
                        </a:spcBef>
                        <a:spcAft>
                          <a:spcPts val="0"/>
                        </a:spcAft>
                      </a:pPr>
                      <a:r>
                        <a:rPr lang="en-US" sz="1400" b="0" i="0" u="none" strike="noStrike" kern="1200" dirty="0">
                          <a:solidFill>
                            <a:srgbClr val="000000"/>
                          </a:solidFill>
                          <a:effectLst/>
                          <a:latin typeface="+mn-lt"/>
                          <a:ea typeface="+mn-ea"/>
                          <a:cs typeface="+mn-cs"/>
                        </a:rPr>
                        <a:t>22 – Construct Auxiliary Lanes or Other Operational Improvements</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gn="l" fontAlgn="ctr"/>
                      <a:r>
                        <a:rPr lang="en-US" sz="1400" b="0" i="0" u="none" strike="noStrike" dirty="0">
                          <a:solidFill>
                            <a:srgbClr val="000000"/>
                          </a:solidFill>
                          <a:effectLst/>
                          <a:latin typeface="+mn-lt"/>
                        </a:rPr>
                        <a:t>10 - Improve Intersection</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l" defTabSz="457200" rtl="0" eaLnBrk="1" fontAlgn="ctr" latinLnBrk="0" hangingPunct="1">
                        <a:spcBef>
                          <a:spcPts val="0"/>
                        </a:spcBef>
                        <a:spcAft>
                          <a:spcPts val="0"/>
                        </a:spcAft>
                      </a:pPr>
                      <a:r>
                        <a:rPr lang="en-US" sz="1400" b="0" i="0" u="none" strike="noStrike" kern="1200" dirty="0">
                          <a:solidFill>
                            <a:srgbClr val="000000"/>
                          </a:solidFill>
                          <a:effectLst/>
                          <a:latin typeface="+mn-lt"/>
                          <a:ea typeface="+mn-ea"/>
                          <a:cs typeface="+mn-cs"/>
                        </a:rPr>
                        <a:t>23 - Construct Grade Separation at Highway / Railroad Crossing</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algn="l" fontAlgn="ctr"/>
                      <a:r>
                        <a:rPr lang="en-US" sz="1400" b="0" i="0" u="none" strike="noStrike" dirty="0">
                          <a:solidFill>
                            <a:srgbClr val="000000"/>
                          </a:solidFill>
                          <a:effectLst/>
                          <a:latin typeface="+mn-lt"/>
                        </a:rPr>
                        <a:t>11 - Access Management</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l" defTabSz="457200" rtl="0" eaLnBrk="1" fontAlgn="ctr" latinLnBrk="0" hangingPunct="1">
                        <a:spcBef>
                          <a:spcPts val="0"/>
                        </a:spcBef>
                        <a:spcAft>
                          <a:spcPts val="0"/>
                        </a:spcAft>
                      </a:pPr>
                      <a:r>
                        <a:rPr lang="en-US" sz="1400" b="0" i="0" u="none" strike="noStrike" kern="1200" dirty="0">
                          <a:solidFill>
                            <a:srgbClr val="000000"/>
                          </a:solidFill>
                          <a:effectLst/>
                          <a:latin typeface="+mn-lt"/>
                          <a:ea typeface="+mn-ea"/>
                          <a:cs typeface="+mn-cs"/>
                        </a:rPr>
                        <a:t>24 – Implement Road Diet to Improve Safety</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1"/>
                  </a:ext>
                </a:extLst>
              </a:tr>
              <a:tr h="0">
                <a:tc>
                  <a:txBody>
                    <a:bodyPr/>
                    <a:lstStyle/>
                    <a:p>
                      <a:pPr algn="l" fontAlgn="ctr"/>
                      <a:r>
                        <a:rPr lang="en-US" sz="1400" b="0" i="0" u="none" strike="noStrike" dirty="0">
                          <a:solidFill>
                            <a:srgbClr val="000000"/>
                          </a:solidFill>
                          <a:effectLst/>
                          <a:latin typeface="+mn-lt"/>
                        </a:rPr>
                        <a:t>12 - Ramp Metering</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l" defTabSz="457200" rtl="0" eaLnBrk="1" fontAlgn="ctr" latinLnBrk="0" hangingPunct="1">
                        <a:spcBef>
                          <a:spcPts val="0"/>
                        </a:spcBef>
                        <a:spcAft>
                          <a:spcPts val="0"/>
                        </a:spcAft>
                      </a:pPr>
                      <a:r>
                        <a:rPr lang="en-US" sz="1400" b="0" i="0" u="none" strike="noStrike" kern="1200" dirty="0">
                          <a:solidFill>
                            <a:srgbClr val="000000"/>
                          </a:solidFill>
                          <a:effectLst/>
                          <a:latin typeface="+mn-lt"/>
                          <a:ea typeface="+mn-ea"/>
                          <a:cs typeface="+mn-cs"/>
                        </a:rPr>
                        <a:t>25 – Upgrade Multiple Intersections</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2"/>
                  </a:ext>
                </a:extLst>
              </a:tr>
              <a:tr h="0">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13 - Citywide Signal System</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l" defTabSz="457200" rtl="0" eaLnBrk="1" fontAlgn="ctr" latinLnBrk="0" hangingPunct="1">
                        <a:spcBef>
                          <a:spcPts val="0"/>
                        </a:spcBef>
                        <a:spcAft>
                          <a:spcPts val="0"/>
                        </a:spcAft>
                      </a:pPr>
                      <a:r>
                        <a:rPr lang="en-US" sz="1400" b="0" i="0" u="none" strike="noStrike" kern="1200" dirty="0">
                          <a:solidFill>
                            <a:srgbClr val="000000"/>
                          </a:solidFill>
                          <a:effectLst/>
                          <a:latin typeface="+mn-lt"/>
                          <a:ea typeface="+mn-ea"/>
                          <a:cs typeface="+mn-cs"/>
                        </a:rPr>
                        <a:t>26 – Upgrade Roadway</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223851502"/>
                  </a:ext>
                </a:extLst>
              </a:tr>
            </a:tbl>
          </a:graphicData>
        </a:graphic>
      </p:graphicFrame>
    </p:spTree>
    <p:extLst>
      <p:ext uri="{BB962C8B-B14F-4D97-AF65-F5344CB8AC3E}">
        <p14:creationId xmlns:p14="http://schemas.microsoft.com/office/powerpoint/2010/main" val="182853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164306" y="1139580"/>
            <a:ext cx="8858249" cy="5718420"/>
          </a:xfrm>
        </p:spPr>
        <p:txBody>
          <a:bodyPr/>
          <a:lstStyle/>
          <a:p>
            <a:endParaRPr lang="en-US" sz="1000" dirty="0"/>
          </a:p>
          <a:p>
            <a:r>
              <a:rPr lang="en-US" sz="2400" dirty="0"/>
              <a:t>Challenges to Quantifying the Safety Benefits for All Projects</a:t>
            </a:r>
          </a:p>
          <a:p>
            <a:pPr lvl="1"/>
            <a:r>
              <a:rPr lang="en-US" sz="2000" dirty="0"/>
              <a:t>Latest round of prioritization analyzed 1,204 highway projects ($54 billion)</a:t>
            </a:r>
          </a:p>
          <a:p>
            <a:pPr lvl="1"/>
            <a:r>
              <a:rPr lang="en-US" sz="2000" dirty="0"/>
              <a:t>Limited amount of information for projects as they are submitted</a:t>
            </a:r>
          </a:p>
          <a:p>
            <a:pPr lvl="2"/>
            <a:r>
              <a:rPr lang="en-US" sz="1600" dirty="0"/>
              <a:t>Example:  “Improve Intersection”</a:t>
            </a:r>
          </a:p>
          <a:p>
            <a:pPr lvl="1"/>
            <a:r>
              <a:rPr lang="en-US" sz="2000" dirty="0"/>
              <a:t>Safety benefits must fit with Prioritization Office’s project categories (“SITs”)</a:t>
            </a:r>
          </a:p>
          <a:p>
            <a:pPr lvl="1"/>
            <a:r>
              <a:rPr lang="en-US" sz="2000" dirty="0">
                <a:solidFill>
                  <a:srgbClr val="FF0000"/>
                </a:solidFill>
              </a:rPr>
              <a:t>Gap in knowledge regarding the safety benefits of some highway project types</a:t>
            </a:r>
          </a:p>
        </p:txBody>
      </p:sp>
      <p:sp>
        <p:nvSpPr>
          <p:cNvPr id="10" name="Rectangle 2"/>
          <p:cNvSpPr txBox="1">
            <a:spLocks noRot="1" noChangeArrowheads="1"/>
          </p:cNvSpPr>
          <p:nvPr/>
        </p:nvSpPr>
        <p:spPr>
          <a:xfrm>
            <a:off x="123645" y="423736"/>
            <a:ext cx="8898910" cy="624001"/>
          </a:xfrm>
          <a:prstGeom prst="rect">
            <a:avLst/>
          </a:prstGeom>
          <a:noFill/>
          <a:extLst>
            <a:ext uri="{91240B29-F687-4F45-9708-019B960494DF}">
              <a14:hiddenLine xmlns:a14="http://schemas.microsoft.com/office/drawing/2010/main" w="0">
                <a:solidFill>
                  <a:schemeClr val="tx1"/>
                </a:solidFill>
                <a:miter lim="800000"/>
                <a:headEnd/>
                <a:tailEnd/>
              </a14:hiddenLine>
            </a:ext>
          </a:extLst>
        </p:spPr>
        <p:txBody>
          <a:bodyPr lIns="96609" tIns="48304" rIns="96609" bIns="48304"/>
          <a:lstStyle>
            <a:lvl1pPr algn="l" defTabSz="457200" rtl="0" eaLnBrk="1" latinLnBrk="0" hangingPunct="1">
              <a:spcBef>
                <a:spcPct val="0"/>
              </a:spcBef>
              <a:buNone/>
              <a:defRPr sz="3600" kern="1200">
                <a:solidFill>
                  <a:schemeClr val="tx1">
                    <a:lumMod val="75000"/>
                    <a:lumOff val="25000"/>
                  </a:schemeClr>
                </a:solidFill>
                <a:latin typeface=""/>
                <a:ea typeface="+mj-ea"/>
                <a:cs typeface="+mj-cs"/>
              </a:defRPr>
            </a:lvl1pPr>
          </a:lstStyle>
          <a:p>
            <a:pPr algn="ctr" fontAlgn="auto">
              <a:spcAft>
                <a:spcPts val="0"/>
              </a:spcAft>
            </a:pPr>
            <a:r>
              <a:rPr lang="en-US" altLang="en-US" sz="3200" dirty="0">
                <a:solidFill>
                  <a:prstClr val="black">
                    <a:lumMod val="75000"/>
                    <a:lumOff val="25000"/>
                  </a:prstClr>
                </a:solidFill>
              </a:rPr>
              <a:t>Background</a:t>
            </a:r>
          </a:p>
        </p:txBody>
      </p:sp>
      <p:sp>
        <p:nvSpPr>
          <p:cNvPr id="4" name="Text Placeholder 3">
            <a:extLst>
              <a:ext uri="{FF2B5EF4-FFF2-40B4-BE49-F238E27FC236}">
                <a16:creationId xmlns:a16="http://schemas.microsoft.com/office/drawing/2014/main" id="{74C4D5EF-723B-40B6-8ADE-C384D30C14F2}"/>
              </a:ext>
            </a:extLst>
          </p:cNvPr>
          <p:cNvSpPr>
            <a:spLocks noGrp="1"/>
          </p:cNvSpPr>
          <p:nvPr>
            <p:ph type="body" sz="quarter" idx="12"/>
          </p:nvPr>
        </p:nvSpPr>
        <p:spPr>
          <a:xfrm>
            <a:off x="5174455" y="70922"/>
            <a:ext cx="3848100" cy="273050"/>
          </a:xfrm>
        </p:spPr>
        <p:txBody>
          <a:bodyPr/>
          <a:lstStyle/>
          <a:p>
            <a:r>
              <a:rPr lang="en-US" dirty="0"/>
              <a:t>SBFs for New Location and Widening</a:t>
            </a:r>
          </a:p>
        </p:txBody>
      </p:sp>
      <p:sp>
        <p:nvSpPr>
          <p:cNvPr id="15" name="Slide Number Placeholder 2">
            <a:extLst>
              <a:ext uri="{FF2B5EF4-FFF2-40B4-BE49-F238E27FC236}">
                <a16:creationId xmlns:a16="http://schemas.microsoft.com/office/drawing/2014/main" id="{723F17DD-113D-4CE2-861F-08D89EE34623}"/>
              </a:ext>
            </a:extLst>
          </p:cNvPr>
          <p:cNvSpPr txBox="1">
            <a:spLocks/>
          </p:cNvSpPr>
          <p:nvPr/>
        </p:nvSpPr>
        <p:spPr>
          <a:xfrm>
            <a:off x="8686800" y="6356350"/>
            <a:ext cx="379561" cy="4127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chemeClr val="tx1">
                    <a:lumMod val="50000"/>
                    <a:lumOff val="50000"/>
                  </a:schemeClr>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8E0C9224-0E86-4A9A-8DD9-792BBB0652B6}" type="slidenum">
              <a:rPr lang="en-US" altLang="en-US" smtClean="0"/>
              <a:pPr>
                <a:defRPr/>
              </a:pPr>
              <a:t>15</a:t>
            </a:fld>
            <a:endParaRPr lang="en-US" altLang="en-US" dirty="0"/>
          </a:p>
        </p:txBody>
      </p:sp>
      <p:graphicFrame>
        <p:nvGraphicFramePr>
          <p:cNvPr id="6" name="Table 5">
            <a:extLst>
              <a:ext uri="{FF2B5EF4-FFF2-40B4-BE49-F238E27FC236}">
                <a16:creationId xmlns:a16="http://schemas.microsoft.com/office/drawing/2014/main" id="{47AF6157-BAEC-4E85-AEB1-34625619C859}"/>
              </a:ext>
            </a:extLst>
          </p:cNvPr>
          <p:cNvGraphicFramePr>
            <a:graphicFrameLocks noGrp="1"/>
          </p:cNvGraphicFramePr>
          <p:nvPr/>
        </p:nvGraphicFramePr>
        <p:xfrm>
          <a:off x="250030" y="1069321"/>
          <a:ext cx="8686800" cy="5364480"/>
        </p:xfrm>
        <a:graphic>
          <a:graphicData uri="http://schemas.openxmlformats.org/drawingml/2006/table">
            <a:tbl>
              <a:tblPr firstRow="1" firstCol="1" bandRow="1">
                <a:tableStyleId>{793D81CF-94F2-401A-BA57-92F5A7B2D0C5}</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0">
                <a:tc gridSpan="2">
                  <a:txBody>
                    <a:bodyPr/>
                    <a:lstStyle/>
                    <a:p>
                      <a:pPr marL="0" marR="0" algn="ctr">
                        <a:spcBef>
                          <a:spcPts val="0"/>
                        </a:spcBef>
                        <a:spcAft>
                          <a:spcPts val="0"/>
                        </a:spcAft>
                      </a:pPr>
                      <a:r>
                        <a:rPr lang="en-US" sz="1600" dirty="0">
                          <a:effectLst/>
                          <a:latin typeface="+mn-lt"/>
                          <a:ea typeface="+mn-ea"/>
                          <a:cs typeface="+mn-cs"/>
                        </a:rPr>
                        <a:t>Highway Specific Improvement Types for</a:t>
                      </a:r>
                      <a:r>
                        <a:rPr lang="en-US" sz="1600" baseline="0" dirty="0">
                          <a:effectLst/>
                          <a:latin typeface="+mn-lt"/>
                          <a:ea typeface="+mn-ea"/>
                          <a:cs typeface="+mn-cs"/>
                        </a:rPr>
                        <a:t> P5.0</a:t>
                      </a:r>
                      <a:endParaRPr lang="en-US" sz="1600" dirty="0">
                        <a:effectLst/>
                        <a:latin typeface="+mn-lt"/>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hMerge="1">
                  <a:txBody>
                    <a:bodyPr/>
                    <a:lstStyle/>
                    <a:p>
                      <a:pPr marL="0" marR="0" algn="ctr">
                        <a:spcBef>
                          <a:spcPts val="0"/>
                        </a:spcBef>
                        <a:spcAft>
                          <a:spcPts val="0"/>
                        </a:spcAft>
                      </a:pPr>
                      <a:endParaRPr lang="en-US" sz="1600" dirty="0">
                        <a:effectLst/>
                        <a:latin typeface="+mn-lt"/>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0">
                <a:tc>
                  <a:txBody>
                    <a:bodyPr/>
                    <a:lstStyle/>
                    <a:p>
                      <a:pPr algn="l" fontAlgn="ctr"/>
                      <a:r>
                        <a:rPr lang="en-US" sz="1400" b="0" i="0" u="none" strike="noStrike" dirty="0">
                          <a:solidFill>
                            <a:srgbClr val="000000"/>
                          </a:solidFill>
                          <a:effectLst/>
                          <a:latin typeface="+mn-lt"/>
                        </a:rPr>
                        <a:t>1 - Widen Existing Roadway</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mn-lt"/>
                        </a:rPr>
                        <a:t>14 - Closed Loop Signal System</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l" fontAlgn="ctr"/>
                      <a:r>
                        <a:rPr lang="en-US" sz="1400" b="0" i="0" u="none" strike="noStrike" dirty="0">
                          <a:solidFill>
                            <a:srgbClr val="000000"/>
                          </a:solidFill>
                          <a:effectLst/>
                          <a:latin typeface="+mn-lt"/>
                        </a:rPr>
                        <a:t>2 - Upgrade Arterial to Freeway/Expressway</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mn-lt"/>
                        </a:rPr>
                        <a:t>15 - Install Cameras and DMS</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l" fontAlgn="ctr"/>
                      <a:r>
                        <a:rPr lang="en-US" sz="1400" b="0" i="0" u="none" strike="noStrike" dirty="0">
                          <a:solidFill>
                            <a:srgbClr val="000000"/>
                          </a:solidFill>
                          <a:effectLst/>
                          <a:latin typeface="+mn-lt"/>
                        </a:rPr>
                        <a:t>3 - Upgrade Expressway to Freeway</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mn-lt"/>
                        </a:rPr>
                        <a:t>16 - Modernize Roadway</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l" fontAlgn="ctr"/>
                      <a:r>
                        <a:rPr lang="en-US" sz="1400" b="0" i="0" u="none" strike="noStrike" dirty="0">
                          <a:solidFill>
                            <a:srgbClr val="000000"/>
                          </a:solidFill>
                          <a:effectLst/>
                          <a:latin typeface="+mn-lt"/>
                        </a:rPr>
                        <a:t>4 - Upgrade Arterial to Superstreet</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mn-lt"/>
                        </a:rPr>
                        <a:t>17 - Upgrade Freeway to Interstate Standards</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gn="l" fontAlgn="ctr"/>
                      <a:r>
                        <a:rPr lang="en-US" sz="1400" b="0" i="0" u="none" strike="noStrike" dirty="0">
                          <a:solidFill>
                            <a:srgbClr val="000000"/>
                          </a:solidFill>
                          <a:effectLst/>
                          <a:latin typeface="+mn-lt"/>
                        </a:rPr>
                        <a:t>5 - Construct Roadway on New Location</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l" defTabSz="457200" rtl="0" eaLnBrk="1" fontAlgn="ctr" latinLnBrk="0" hangingPunct="1">
                        <a:spcBef>
                          <a:spcPts val="0"/>
                        </a:spcBef>
                        <a:spcAft>
                          <a:spcPts val="0"/>
                        </a:spcAft>
                      </a:pPr>
                      <a:r>
                        <a:rPr lang="en-US" sz="1400" b="0" i="0" u="none" strike="noStrike" kern="1200" dirty="0">
                          <a:solidFill>
                            <a:srgbClr val="000000"/>
                          </a:solidFill>
                          <a:effectLst/>
                          <a:latin typeface="+mn-lt"/>
                          <a:ea typeface="+mn-ea"/>
                          <a:cs typeface="+mn-cs"/>
                        </a:rPr>
                        <a:t>18 – Widen Existing or Construct New Local (Non-State) Roadway</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l" fontAlgn="ctr"/>
                      <a:r>
                        <a:rPr lang="en-US" sz="1400" b="0" i="0" u="none" strike="noStrike" dirty="0">
                          <a:solidFill>
                            <a:srgbClr val="000000"/>
                          </a:solidFill>
                          <a:effectLst/>
                          <a:latin typeface="+mn-lt"/>
                        </a:rPr>
                        <a:t>6 - Widen Existing Roadway and Construct Part on New Location</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l" defTabSz="457200" rtl="0" eaLnBrk="1" fontAlgn="ctr" latinLnBrk="0" hangingPunct="1">
                        <a:spcBef>
                          <a:spcPts val="0"/>
                        </a:spcBef>
                        <a:spcAft>
                          <a:spcPts val="0"/>
                        </a:spcAft>
                      </a:pPr>
                      <a:r>
                        <a:rPr lang="en-US" sz="1400" b="0" i="0" u="none" strike="noStrike" kern="1200" dirty="0">
                          <a:solidFill>
                            <a:srgbClr val="000000"/>
                          </a:solidFill>
                          <a:effectLst/>
                          <a:latin typeface="+mn-lt"/>
                          <a:ea typeface="+mn-ea"/>
                          <a:cs typeface="+mn-cs"/>
                        </a:rPr>
                        <a:t>19 – Improve Intersection on Local (Non-State) Roadway-</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lgn="l" fontAlgn="ctr"/>
                      <a:r>
                        <a:rPr lang="en-US" sz="1400" b="0" i="0" u="none" strike="noStrike" dirty="0">
                          <a:solidFill>
                            <a:srgbClr val="000000"/>
                          </a:solidFill>
                          <a:effectLst/>
                          <a:latin typeface="+mn-lt"/>
                        </a:rPr>
                        <a:t>7 - Upgrade At-grade Intersection to Interchange or Grade Separation</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l" defTabSz="457200" rtl="0" eaLnBrk="1" fontAlgn="ctr" latinLnBrk="0" hangingPunct="1">
                        <a:spcBef>
                          <a:spcPts val="0"/>
                        </a:spcBef>
                        <a:spcAft>
                          <a:spcPts val="0"/>
                        </a:spcAft>
                      </a:pPr>
                      <a:r>
                        <a:rPr lang="en-US" sz="1400" b="0" i="0" u="none" strike="noStrike" kern="1200" dirty="0">
                          <a:solidFill>
                            <a:srgbClr val="000000"/>
                          </a:solidFill>
                          <a:effectLst/>
                          <a:latin typeface="+mn-lt"/>
                          <a:ea typeface="+mn-ea"/>
                          <a:cs typeface="+mn-cs"/>
                        </a:rPr>
                        <a:t>20 – Convert Grade Separation to Interchange to Relieve Existing Congested Interchange</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l" fontAlgn="ctr"/>
                      <a:r>
                        <a:rPr lang="en-US" sz="1400" b="0" i="0" u="none" strike="noStrike" dirty="0">
                          <a:solidFill>
                            <a:srgbClr val="000000"/>
                          </a:solidFill>
                          <a:effectLst/>
                          <a:latin typeface="+mn-lt"/>
                        </a:rPr>
                        <a:t>8 - Improve Interchange</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l" defTabSz="457200" rtl="0" eaLnBrk="1" fontAlgn="ctr" latinLnBrk="0" hangingPunct="1">
                        <a:spcBef>
                          <a:spcPts val="0"/>
                        </a:spcBef>
                        <a:spcAft>
                          <a:spcPts val="0"/>
                        </a:spcAft>
                      </a:pPr>
                      <a:r>
                        <a:rPr lang="en-US" sz="1400" b="0" i="0" u="none" strike="noStrike" kern="1200" dirty="0">
                          <a:solidFill>
                            <a:srgbClr val="000000"/>
                          </a:solidFill>
                          <a:effectLst/>
                          <a:latin typeface="+mn-lt"/>
                          <a:ea typeface="+mn-ea"/>
                          <a:cs typeface="+mn-cs"/>
                        </a:rPr>
                        <a:t>21 – Realign Multiple Intersections</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gn="l" fontAlgn="ctr"/>
                      <a:r>
                        <a:rPr lang="en-US" sz="1400" b="0" i="0" u="none" strike="noStrike" dirty="0">
                          <a:solidFill>
                            <a:srgbClr val="000000"/>
                          </a:solidFill>
                          <a:effectLst/>
                          <a:latin typeface="+mn-lt"/>
                        </a:rPr>
                        <a:t>9 - Convert Grade Separation to Interchange</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l" defTabSz="457200" rtl="0" eaLnBrk="1" fontAlgn="ctr" latinLnBrk="0" hangingPunct="1">
                        <a:spcBef>
                          <a:spcPts val="0"/>
                        </a:spcBef>
                        <a:spcAft>
                          <a:spcPts val="0"/>
                        </a:spcAft>
                      </a:pPr>
                      <a:r>
                        <a:rPr lang="en-US" sz="1400" b="0" i="0" u="none" strike="noStrike" kern="1200" dirty="0">
                          <a:solidFill>
                            <a:srgbClr val="000000"/>
                          </a:solidFill>
                          <a:effectLst/>
                          <a:latin typeface="+mn-lt"/>
                          <a:ea typeface="+mn-ea"/>
                          <a:cs typeface="+mn-cs"/>
                        </a:rPr>
                        <a:t>22 – Construct Auxiliary Lanes or Other Operational Improvements</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gn="l" fontAlgn="ctr"/>
                      <a:r>
                        <a:rPr lang="en-US" sz="1400" b="0" i="0" u="none" strike="noStrike" dirty="0">
                          <a:solidFill>
                            <a:srgbClr val="000000"/>
                          </a:solidFill>
                          <a:effectLst/>
                          <a:latin typeface="+mn-lt"/>
                        </a:rPr>
                        <a:t>10 - Improve Intersection</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l" defTabSz="457200" rtl="0" eaLnBrk="1" fontAlgn="ctr" latinLnBrk="0" hangingPunct="1">
                        <a:spcBef>
                          <a:spcPts val="0"/>
                        </a:spcBef>
                        <a:spcAft>
                          <a:spcPts val="0"/>
                        </a:spcAft>
                      </a:pPr>
                      <a:r>
                        <a:rPr lang="en-US" sz="1400" b="0" i="0" u="none" strike="noStrike" kern="1200" dirty="0">
                          <a:solidFill>
                            <a:srgbClr val="000000"/>
                          </a:solidFill>
                          <a:effectLst/>
                          <a:latin typeface="+mn-lt"/>
                          <a:ea typeface="+mn-ea"/>
                          <a:cs typeface="+mn-cs"/>
                        </a:rPr>
                        <a:t>23 - Construct Grade Separation at Highway / Railroad Crossing</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algn="l" fontAlgn="ctr"/>
                      <a:r>
                        <a:rPr lang="en-US" sz="1400" b="0" i="0" u="none" strike="noStrike" dirty="0">
                          <a:solidFill>
                            <a:srgbClr val="000000"/>
                          </a:solidFill>
                          <a:effectLst/>
                          <a:latin typeface="+mn-lt"/>
                        </a:rPr>
                        <a:t>11 - Access Management</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l" defTabSz="457200" rtl="0" eaLnBrk="1" fontAlgn="ctr" latinLnBrk="0" hangingPunct="1">
                        <a:spcBef>
                          <a:spcPts val="0"/>
                        </a:spcBef>
                        <a:spcAft>
                          <a:spcPts val="0"/>
                        </a:spcAft>
                      </a:pPr>
                      <a:r>
                        <a:rPr lang="en-US" sz="1400" b="0" i="0" u="none" strike="noStrike" kern="1200" dirty="0">
                          <a:solidFill>
                            <a:srgbClr val="000000"/>
                          </a:solidFill>
                          <a:effectLst/>
                          <a:latin typeface="+mn-lt"/>
                          <a:ea typeface="+mn-ea"/>
                          <a:cs typeface="+mn-cs"/>
                        </a:rPr>
                        <a:t>24 – Implement Road Diet to Improve Safety</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1"/>
                  </a:ext>
                </a:extLst>
              </a:tr>
              <a:tr h="0">
                <a:tc>
                  <a:txBody>
                    <a:bodyPr/>
                    <a:lstStyle/>
                    <a:p>
                      <a:pPr algn="l" fontAlgn="ctr"/>
                      <a:r>
                        <a:rPr lang="en-US" sz="1400" b="0" i="0" u="none" strike="noStrike" dirty="0">
                          <a:solidFill>
                            <a:srgbClr val="000000"/>
                          </a:solidFill>
                          <a:effectLst/>
                          <a:latin typeface="+mn-lt"/>
                        </a:rPr>
                        <a:t>12 - Ramp Metering</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l" defTabSz="457200" rtl="0" eaLnBrk="1" fontAlgn="ctr" latinLnBrk="0" hangingPunct="1">
                        <a:spcBef>
                          <a:spcPts val="0"/>
                        </a:spcBef>
                        <a:spcAft>
                          <a:spcPts val="0"/>
                        </a:spcAft>
                      </a:pPr>
                      <a:r>
                        <a:rPr lang="en-US" sz="1400" b="0" i="0" u="none" strike="noStrike" kern="1200" dirty="0">
                          <a:solidFill>
                            <a:srgbClr val="000000"/>
                          </a:solidFill>
                          <a:effectLst/>
                          <a:latin typeface="+mn-lt"/>
                          <a:ea typeface="+mn-ea"/>
                          <a:cs typeface="+mn-cs"/>
                        </a:rPr>
                        <a:t>25 – Upgrade Multiple Intersections</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2"/>
                  </a:ext>
                </a:extLst>
              </a:tr>
              <a:tr h="0">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13 - Citywide Signal System</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l" defTabSz="457200" rtl="0" eaLnBrk="1" fontAlgn="ctr" latinLnBrk="0" hangingPunct="1">
                        <a:spcBef>
                          <a:spcPts val="0"/>
                        </a:spcBef>
                        <a:spcAft>
                          <a:spcPts val="0"/>
                        </a:spcAft>
                      </a:pPr>
                      <a:r>
                        <a:rPr lang="en-US" sz="1400" b="0" i="0" u="none" strike="noStrike" kern="1200" dirty="0">
                          <a:solidFill>
                            <a:srgbClr val="000000"/>
                          </a:solidFill>
                          <a:effectLst/>
                          <a:latin typeface="+mn-lt"/>
                          <a:ea typeface="+mn-ea"/>
                          <a:cs typeface="+mn-cs"/>
                        </a:rPr>
                        <a:t>26 – Upgrade Roadway</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223851502"/>
                  </a:ext>
                </a:extLst>
              </a:tr>
            </a:tbl>
          </a:graphicData>
        </a:graphic>
      </p:graphicFrame>
      <p:sp>
        <p:nvSpPr>
          <p:cNvPr id="2" name="Rectangle 1">
            <a:extLst>
              <a:ext uri="{FF2B5EF4-FFF2-40B4-BE49-F238E27FC236}">
                <a16:creationId xmlns:a16="http://schemas.microsoft.com/office/drawing/2014/main" id="{746559C8-0E57-4B60-A82C-8AA9761C6855}"/>
              </a:ext>
            </a:extLst>
          </p:cNvPr>
          <p:cNvSpPr/>
          <p:nvPr/>
        </p:nvSpPr>
        <p:spPr>
          <a:xfrm>
            <a:off x="250030" y="1704110"/>
            <a:ext cx="8686800" cy="922714"/>
          </a:xfrm>
          <a:prstGeom prst="rect">
            <a:avLst/>
          </a:prstGeom>
          <a:solidFill>
            <a:schemeClr val="bg1">
              <a:lumMod val="85000"/>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898467B-FF95-4A3E-B2EF-27CBBF07C2C6}"/>
              </a:ext>
            </a:extLst>
          </p:cNvPr>
          <p:cNvSpPr/>
          <p:nvPr/>
        </p:nvSpPr>
        <p:spPr>
          <a:xfrm>
            <a:off x="250030" y="3119794"/>
            <a:ext cx="8686800" cy="3314007"/>
          </a:xfrm>
          <a:prstGeom prst="rect">
            <a:avLst/>
          </a:prstGeom>
          <a:solidFill>
            <a:schemeClr val="bg1">
              <a:lumMod val="85000"/>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DDF85AA-501E-43FF-ABBF-A1B72AB915A3}"/>
              </a:ext>
            </a:extLst>
          </p:cNvPr>
          <p:cNvSpPr/>
          <p:nvPr/>
        </p:nvSpPr>
        <p:spPr>
          <a:xfrm>
            <a:off x="4572000" y="1406130"/>
            <a:ext cx="4364830" cy="297979"/>
          </a:xfrm>
          <a:prstGeom prst="rect">
            <a:avLst/>
          </a:prstGeom>
          <a:solidFill>
            <a:schemeClr val="bg1">
              <a:lumMod val="85000"/>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92BB2DD-E33D-469C-A4F3-612205935D33}"/>
              </a:ext>
            </a:extLst>
          </p:cNvPr>
          <p:cNvSpPr/>
          <p:nvPr/>
        </p:nvSpPr>
        <p:spPr>
          <a:xfrm>
            <a:off x="4570705" y="2585254"/>
            <a:ext cx="4364830" cy="534537"/>
          </a:xfrm>
          <a:prstGeom prst="rect">
            <a:avLst/>
          </a:prstGeom>
          <a:solidFill>
            <a:schemeClr val="bg1">
              <a:lumMod val="85000"/>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1A35091-DBF0-4A97-8D08-CCFC7713E266}"/>
              </a:ext>
            </a:extLst>
          </p:cNvPr>
          <p:cNvSpPr/>
          <p:nvPr/>
        </p:nvSpPr>
        <p:spPr>
          <a:xfrm>
            <a:off x="250030" y="2601883"/>
            <a:ext cx="4321970" cy="534537"/>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D770BA0-3940-48D9-923C-2ABD29B21FCC}"/>
              </a:ext>
            </a:extLst>
          </p:cNvPr>
          <p:cNvSpPr/>
          <p:nvPr/>
        </p:nvSpPr>
        <p:spPr>
          <a:xfrm>
            <a:off x="271460" y="1398693"/>
            <a:ext cx="4321970" cy="30541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976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278176F-E59C-4B54-A5C9-F6FB24FD3C72}"/>
              </a:ext>
            </a:extLst>
          </p:cNvPr>
          <p:cNvSpPr>
            <a:spLocks noGrp="1"/>
          </p:cNvSpPr>
          <p:nvPr>
            <p:ph sz="quarter" idx="13"/>
          </p:nvPr>
        </p:nvSpPr>
        <p:spPr>
          <a:xfrm>
            <a:off x="164306" y="1139580"/>
            <a:ext cx="8858249" cy="5718420"/>
          </a:xfrm>
        </p:spPr>
        <p:txBody>
          <a:bodyPr/>
          <a:lstStyle/>
          <a:p>
            <a:endParaRPr lang="en-US" sz="1000" dirty="0"/>
          </a:p>
          <a:p>
            <a:r>
              <a:rPr lang="en-US" sz="2400" dirty="0"/>
              <a:t>Does your agency have a data driven project prioritization process that incorporates expected safety benefits?</a:t>
            </a:r>
          </a:p>
          <a:p>
            <a:pPr lvl="1"/>
            <a:endParaRPr lang="en-US" sz="2000" dirty="0"/>
          </a:p>
          <a:p>
            <a:pPr lvl="1"/>
            <a:r>
              <a:rPr lang="en-US" sz="2000" dirty="0"/>
              <a:t>No, our process does not incorporate expected safety benefits</a:t>
            </a:r>
          </a:p>
          <a:p>
            <a:pPr lvl="1"/>
            <a:endParaRPr lang="en-US" sz="2000" dirty="0"/>
          </a:p>
          <a:p>
            <a:pPr lvl="1"/>
            <a:r>
              <a:rPr lang="en-US" sz="2000" dirty="0"/>
              <a:t>Yes, our process incorporates safety in a qualitative way (</a:t>
            </a:r>
            <a:r>
              <a:rPr lang="it-IT" sz="2000" dirty="0"/>
              <a:t>e.g. Minimal, Moderate, Significant)</a:t>
            </a:r>
          </a:p>
          <a:p>
            <a:pPr lvl="1"/>
            <a:endParaRPr lang="en-US" sz="2000" dirty="0"/>
          </a:p>
          <a:p>
            <a:pPr lvl="1"/>
            <a:r>
              <a:rPr lang="en-US" sz="2000" dirty="0"/>
              <a:t>Yes, our process incorporates safety in a quantitative way (e.g. CMFs)</a:t>
            </a:r>
          </a:p>
        </p:txBody>
      </p:sp>
      <p:sp>
        <p:nvSpPr>
          <p:cNvPr id="10" name="Rectangle 2"/>
          <p:cNvSpPr txBox="1">
            <a:spLocks noRot="1" noChangeArrowheads="1"/>
          </p:cNvSpPr>
          <p:nvPr/>
        </p:nvSpPr>
        <p:spPr>
          <a:xfrm>
            <a:off x="121444" y="578640"/>
            <a:ext cx="8898910" cy="624001"/>
          </a:xfrm>
          <a:prstGeom prst="rect">
            <a:avLst/>
          </a:prstGeom>
          <a:noFill/>
          <a:extLst>
            <a:ext uri="{91240B29-F687-4F45-9708-019B960494DF}">
              <a14:hiddenLine xmlns:a14="http://schemas.microsoft.com/office/drawing/2010/main" w="0">
                <a:solidFill>
                  <a:schemeClr val="tx1"/>
                </a:solidFill>
                <a:miter lim="800000"/>
                <a:headEnd/>
                <a:tailEnd/>
              </a14:hiddenLine>
            </a:ext>
          </a:extLst>
        </p:spPr>
        <p:txBody>
          <a:bodyPr lIns="96609" tIns="48304" rIns="96609" bIns="48304"/>
          <a:lstStyle>
            <a:lvl1pPr algn="l" defTabSz="457200" rtl="0" eaLnBrk="1" latinLnBrk="0" hangingPunct="1">
              <a:spcBef>
                <a:spcPct val="0"/>
              </a:spcBef>
              <a:buNone/>
              <a:defRPr sz="3600" kern="1200">
                <a:solidFill>
                  <a:schemeClr val="tx1">
                    <a:lumMod val="75000"/>
                    <a:lumOff val="25000"/>
                  </a:schemeClr>
                </a:solidFill>
                <a:latin typeface=""/>
                <a:ea typeface="+mj-ea"/>
                <a:cs typeface="+mj-cs"/>
              </a:defRPr>
            </a:lvl1pPr>
          </a:lstStyle>
          <a:p>
            <a:pPr algn="ctr">
              <a:lnSpc>
                <a:spcPct val="100000"/>
              </a:lnSpc>
            </a:pPr>
            <a:r>
              <a:rPr lang="en-US" sz="3200" dirty="0"/>
              <a:t>Poll Question</a:t>
            </a:r>
          </a:p>
        </p:txBody>
      </p:sp>
      <p:sp>
        <p:nvSpPr>
          <p:cNvPr id="15" name="Slide Number Placeholder 2">
            <a:extLst>
              <a:ext uri="{FF2B5EF4-FFF2-40B4-BE49-F238E27FC236}">
                <a16:creationId xmlns:a16="http://schemas.microsoft.com/office/drawing/2014/main" id="{723F17DD-113D-4CE2-861F-08D89EE34623}"/>
              </a:ext>
            </a:extLst>
          </p:cNvPr>
          <p:cNvSpPr txBox="1">
            <a:spLocks/>
          </p:cNvSpPr>
          <p:nvPr/>
        </p:nvSpPr>
        <p:spPr>
          <a:xfrm>
            <a:off x="8686800" y="6356350"/>
            <a:ext cx="379561" cy="4127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chemeClr val="tx1">
                    <a:lumMod val="50000"/>
                    <a:lumOff val="50000"/>
                  </a:schemeClr>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8E0C9224-0E86-4A9A-8DD9-792BBB0652B6}" type="slidenum">
              <a:rPr lang="en-US" altLang="en-US" smtClean="0"/>
              <a:pPr>
                <a:defRPr/>
              </a:pPr>
              <a:t>16</a:t>
            </a:fld>
            <a:endParaRPr lang="en-US" altLang="en-US" dirty="0"/>
          </a:p>
        </p:txBody>
      </p:sp>
      <p:sp>
        <p:nvSpPr>
          <p:cNvPr id="9" name="Text Placeholder 2">
            <a:extLst>
              <a:ext uri="{FF2B5EF4-FFF2-40B4-BE49-F238E27FC236}">
                <a16:creationId xmlns:a16="http://schemas.microsoft.com/office/drawing/2014/main" id="{CB5401AE-E6FE-4F51-B444-D0EE449DBDFC}"/>
              </a:ext>
            </a:extLst>
          </p:cNvPr>
          <p:cNvSpPr>
            <a:spLocks noGrp="1"/>
          </p:cNvSpPr>
          <p:nvPr>
            <p:ph type="body" sz="quarter" idx="12"/>
          </p:nvPr>
        </p:nvSpPr>
        <p:spPr>
          <a:xfrm>
            <a:off x="5172254" y="55859"/>
            <a:ext cx="3848100" cy="273050"/>
          </a:xfrm>
        </p:spPr>
        <p:txBody>
          <a:bodyPr/>
          <a:lstStyle/>
          <a:p>
            <a:r>
              <a:rPr lang="en-US" dirty="0"/>
              <a:t>SBFs for New Location and Widening</a:t>
            </a:r>
          </a:p>
        </p:txBody>
      </p:sp>
    </p:spTree>
    <p:extLst>
      <p:ext uri="{BB962C8B-B14F-4D97-AF65-F5344CB8AC3E}">
        <p14:creationId xmlns:p14="http://schemas.microsoft.com/office/powerpoint/2010/main" val="2379248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Rot="1" noChangeArrowheads="1"/>
          </p:cNvSpPr>
          <p:nvPr/>
        </p:nvSpPr>
        <p:spPr>
          <a:xfrm>
            <a:off x="121444" y="578640"/>
            <a:ext cx="8898910" cy="624001"/>
          </a:xfrm>
          <a:prstGeom prst="rect">
            <a:avLst/>
          </a:prstGeom>
          <a:noFill/>
          <a:extLst>
            <a:ext uri="{91240B29-F687-4F45-9708-019B960494DF}">
              <a14:hiddenLine xmlns:a14="http://schemas.microsoft.com/office/drawing/2010/main" w="0">
                <a:solidFill>
                  <a:schemeClr val="tx1"/>
                </a:solidFill>
                <a:miter lim="800000"/>
                <a:headEnd/>
                <a:tailEnd/>
              </a14:hiddenLine>
            </a:ext>
          </a:extLst>
        </p:spPr>
        <p:txBody>
          <a:bodyPr lIns="96609" tIns="48304" rIns="96609" bIns="48304"/>
          <a:lstStyle>
            <a:lvl1pPr algn="l" defTabSz="457200" rtl="0" eaLnBrk="1" latinLnBrk="0" hangingPunct="1">
              <a:spcBef>
                <a:spcPct val="0"/>
              </a:spcBef>
              <a:buNone/>
              <a:defRPr sz="3600" kern="1200">
                <a:solidFill>
                  <a:schemeClr val="tx1">
                    <a:lumMod val="75000"/>
                    <a:lumOff val="25000"/>
                  </a:schemeClr>
                </a:solidFill>
                <a:latin typeface=""/>
                <a:ea typeface="+mj-ea"/>
                <a:cs typeface="+mj-cs"/>
              </a:defRPr>
            </a:lvl1pPr>
          </a:lstStyle>
          <a:p>
            <a:pPr algn="ctr">
              <a:lnSpc>
                <a:spcPct val="100000"/>
              </a:lnSpc>
            </a:pPr>
            <a:r>
              <a:rPr lang="en-US" sz="3200" dirty="0"/>
              <a:t>Background: Research Approach</a:t>
            </a:r>
          </a:p>
        </p:txBody>
      </p:sp>
      <p:sp>
        <p:nvSpPr>
          <p:cNvPr id="15" name="Slide Number Placeholder 2">
            <a:extLst>
              <a:ext uri="{FF2B5EF4-FFF2-40B4-BE49-F238E27FC236}">
                <a16:creationId xmlns:a16="http://schemas.microsoft.com/office/drawing/2014/main" id="{723F17DD-113D-4CE2-861F-08D89EE34623}"/>
              </a:ext>
            </a:extLst>
          </p:cNvPr>
          <p:cNvSpPr txBox="1">
            <a:spLocks/>
          </p:cNvSpPr>
          <p:nvPr/>
        </p:nvSpPr>
        <p:spPr>
          <a:xfrm>
            <a:off x="8686800" y="6356350"/>
            <a:ext cx="379561" cy="4127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chemeClr val="tx1">
                    <a:lumMod val="50000"/>
                    <a:lumOff val="50000"/>
                  </a:schemeClr>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8E0C9224-0E86-4A9A-8DD9-792BBB0652B6}" type="slidenum">
              <a:rPr lang="en-US" altLang="en-US" smtClean="0"/>
              <a:pPr>
                <a:defRPr/>
              </a:pPr>
              <a:t>17</a:t>
            </a:fld>
            <a:endParaRPr lang="en-US" altLang="en-US" dirty="0"/>
          </a:p>
        </p:txBody>
      </p:sp>
      <p:sp>
        <p:nvSpPr>
          <p:cNvPr id="9" name="Text Placeholder 2">
            <a:extLst>
              <a:ext uri="{FF2B5EF4-FFF2-40B4-BE49-F238E27FC236}">
                <a16:creationId xmlns:a16="http://schemas.microsoft.com/office/drawing/2014/main" id="{CB5401AE-E6FE-4F51-B444-D0EE449DBDFC}"/>
              </a:ext>
            </a:extLst>
          </p:cNvPr>
          <p:cNvSpPr>
            <a:spLocks noGrp="1"/>
          </p:cNvSpPr>
          <p:nvPr>
            <p:ph type="body" sz="quarter" idx="12"/>
          </p:nvPr>
        </p:nvSpPr>
        <p:spPr>
          <a:xfrm>
            <a:off x="5172254" y="55859"/>
            <a:ext cx="3848100" cy="273050"/>
          </a:xfrm>
        </p:spPr>
        <p:txBody>
          <a:bodyPr/>
          <a:lstStyle/>
          <a:p>
            <a:r>
              <a:rPr lang="en-US" dirty="0"/>
              <a:t>SBFs for New Location and Widening</a:t>
            </a:r>
          </a:p>
        </p:txBody>
      </p:sp>
      <p:graphicFrame>
        <p:nvGraphicFramePr>
          <p:cNvPr id="7" name="Diagram 6"/>
          <p:cNvGraphicFramePr/>
          <p:nvPr>
            <p:extLst>
              <p:ext uri="{D42A27DB-BD31-4B8C-83A1-F6EECF244321}">
                <p14:modId xmlns:p14="http://schemas.microsoft.com/office/powerpoint/2010/main" val="1196149921"/>
              </p:ext>
            </p:extLst>
          </p:nvPr>
        </p:nvGraphicFramePr>
        <p:xfrm>
          <a:off x="652640" y="1452372"/>
          <a:ext cx="7656229" cy="576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203271" y="5682467"/>
            <a:ext cx="8554966" cy="769441"/>
          </a:xfrm>
          <a:prstGeom prst="rect">
            <a:avLst/>
          </a:prstGeom>
        </p:spPr>
        <p:txBody>
          <a:bodyPr wrap="square">
            <a:spAutoFit/>
          </a:bodyPr>
          <a:lstStyle/>
          <a:p>
            <a:pPr marL="742950" lvl="1" indent="-285750">
              <a:spcBef>
                <a:spcPct val="20000"/>
              </a:spcBef>
              <a:buFont typeface="Arial" charset="0"/>
              <a:buChar char="–"/>
            </a:pPr>
            <a:r>
              <a:rPr lang="en-US" sz="2000" dirty="0">
                <a:solidFill>
                  <a:srgbClr val="595959"/>
                </a:solidFill>
                <a:latin typeface="Arial"/>
                <a:cs typeface="Arial"/>
              </a:rPr>
              <a:t>CMFs for all crash types/severities were included in the search</a:t>
            </a:r>
          </a:p>
          <a:p>
            <a:pPr marL="742950" lvl="1" indent="-285750">
              <a:spcBef>
                <a:spcPct val="20000"/>
              </a:spcBef>
              <a:buFont typeface="Arial" charset="0"/>
              <a:buChar char="–"/>
            </a:pPr>
            <a:r>
              <a:rPr lang="en-US" sz="2000" dirty="0">
                <a:solidFill>
                  <a:srgbClr val="595959"/>
                </a:solidFill>
                <a:latin typeface="Arial"/>
                <a:cs typeface="Arial"/>
              </a:rPr>
              <a:t>Some CMFs for widening, no 4-star CMFs for new location projects</a:t>
            </a:r>
          </a:p>
        </p:txBody>
      </p:sp>
    </p:spTree>
    <p:extLst>
      <p:ext uri="{BB962C8B-B14F-4D97-AF65-F5344CB8AC3E}">
        <p14:creationId xmlns:p14="http://schemas.microsoft.com/office/powerpoint/2010/main" val="2236139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a:extLst>
              <a:ext uri="{FF2B5EF4-FFF2-40B4-BE49-F238E27FC236}">
                <a16:creationId xmlns:a16="http://schemas.microsoft.com/office/drawing/2014/main" id="{86D71B62-0CA9-48EE-B7E3-01FA3261376F}"/>
              </a:ext>
            </a:extLst>
          </p:cNvPr>
          <p:cNvPicPr>
            <a:picLocks noChangeAspect="1" noChangeArrowheads="1"/>
          </p:cNvPicPr>
          <p:nvPr/>
        </p:nvPicPr>
        <p:blipFill>
          <a:blip r:embed="rId3">
            <a:alphaModFix amt="15000"/>
            <a:extLst>
              <a:ext uri="{28A0092B-C50C-407E-A947-70E740481C1C}">
                <a14:useLocalDpi xmlns:a14="http://schemas.microsoft.com/office/drawing/2010/main" val="0"/>
              </a:ext>
            </a:extLst>
          </a:blip>
          <a:srcRect/>
          <a:stretch>
            <a:fillRect/>
          </a:stretch>
        </p:blipFill>
        <p:spPr bwMode="auto">
          <a:xfrm>
            <a:off x="-42818" y="396028"/>
            <a:ext cx="9261634" cy="6350343"/>
          </a:xfrm>
          <a:prstGeom prst="rect">
            <a:avLst/>
          </a:prstGeom>
          <a:noFill/>
          <a:ln>
            <a:noFill/>
          </a:ln>
          <a:effectLst>
            <a:softEdge rad="508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18</a:t>
            </a:fld>
            <a:endParaRPr lang="en-US" altLang="en-US" dirty="0"/>
          </a:p>
        </p:txBody>
      </p:sp>
      <p:sp>
        <p:nvSpPr>
          <p:cNvPr id="7" name="Rectangle 2">
            <a:extLst>
              <a:ext uri="{FF2B5EF4-FFF2-40B4-BE49-F238E27FC236}">
                <a16:creationId xmlns:a16="http://schemas.microsoft.com/office/drawing/2014/main" id="{7BE0B27C-B344-4CA2-BDAB-FA44242DFD68}"/>
              </a:ext>
            </a:extLst>
          </p:cNvPr>
          <p:cNvSpPr txBox="1">
            <a:spLocks noRot="1" noChangeArrowheads="1"/>
          </p:cNvSpPr>
          <p:nvPr/>
        </p:nvSpPr>
        <p:spPr>
          <a:xfrm>
            <a:off x="123645" y="396028"/>
            <a:ext cx="8896709" cy="763694"/>
          </a:xfrm>
          <a:prstGeom prst="rect">
            <a:avLst/>
          </a:prstGeom>
          <a:noFill/>
          <a:extLst>
            <a:ext uri="{91240B29-F687-4F45-9708-019B960494DF}">
              <a14:hiddenLine xmlns:a14="http://schemas.microsoft.com/office/drawing/2010/main" w="0">
                <a:solidFill>
                  <a:schemeClr val="tx1"/>
                </a:solidFill>
                <a:miter lim="800000"/>
                <a:headEnd/>
                <a:tailEnd/>
              </a14:hiddenLine>
            </a:ext>
          </a:extLst>
        </p:spPr>
        <p:txBody>
          <a:bodyPr lIns="96609" tIns="48304" rIns="96609" bIns="48304"/>
          <a:lstStyle>
            <a:lvl1pPr algn="l" defTabSz="457200" rtl="0" eaLnBrk="1" latinLnBrk="0" hangingPunct="1">
              <a:spcBef>
                <a:spcPct val="0"/>
              </a:spcBef>
              <a:buNone/>
              <a:defRPr sz="3600" kern="1200">
                <a:solidFill>
                  <a:schemeClr val="tx1">
                    <a:lumMod val="75000"/>
                    <a:lumOff val="25000"/>
                  </a:schemeClr>
                </a:solidFill>
                <a:latin typeface=""/>
                <a:ea typeface="+mj-ea"/>
                <a:cs typeface="+mj-cs"/>
              </a:defRPr>
            </a:lvl1pPr>
          </a:lstStyle>
          <a:p>
            <a:pPr>
              <a:lnSpc>
                <a:spcPts val="4500"/>
              </a:lnSpc>
            </a:pPr>
            <a:endParaRPr lang="en-US" sz="3200" dirty="0"/>
          </a:p>
          <a:p>
            <a:pPr>
              <a:lnSpc>
                <a:spcPts val="4500"/>
              </a:lnSpc>
            </a:pPr>
            <a:endParaRPr lang="en-US" sz="3200" dirty="0"/>
          </a:p>
          <a:p>
            <a:pPr>
              <a:lnSpc>
                <a:spcPts val="4500"/>
              </a:lnSpc>
            </a:pPr>
            <a:r>
              <a:rPr lang="en-US" sz="3200" dirty="0"/>
              <a:t> </a:t>
            </a:r>
          </a:p>
          <a:p>
            <a:pPr>
              <a:lnSpc>
                <a:spcPts val="4500"/>
              </a:lnSpc>
            </a:pPr>
            <a:r>
              <a:rPr lang="en-US" sz="3200" dirty="0"/>
              <a:t> </a:t>
            </a:r>
          </a:p>
        </p:txBody>
      </p:sp>
      <p:grpSp>
        <p:nvGrpSpPr>
          <p:cNvPr id="9" name="Group 8">
            <a:extLst>
              <a:ext uri="{FF2B5EF4-FFF2-40B4-BE49-F238E27FC236}">
                <a16:creationId xmlns:a16="http://schemas.microsoft.com/office/drawing/2014/main" id="{44251330-66DC-4E28-9EAF-5D8E4658021D}"/>
              </a:ext>
            </a:extLst>
          </p:cNvPr>
          <p:cNvGrpSpPr>
            <a:grpSpLocks noChangeAspect="1"/>
          </p:cNvGrpSpPr>
          <p:nvPr/>
        </p:nvGrpSpPr>
        <p:grpSpPr>
          <a:xfrm>
            <a:off x="247291" y="3456114"/>
            <a:ext cx="1914432" cy="2236833"/>
            <a:chOff x="532435" y="3852479"/>
            <a:chExt cx="2116636" cy="2473089"/>
          </a:xfrm>
          <a:solidFill>
            <a:schemeClr val="accent1">
              <a:lumMod val="60000"/>
              <a:lumOff val="40000"/>
            </a:schemeClr>
          </a:solidFill>
        </p:grpSpPr>
        <p:sp>
          <p:nvSpPr>
            <p:cNvPr id="10" name="Rectangle 9">
              <a:extLst>
                <a:ext uri="{FF2B5EF4-FFF2-40B4-BE49-F238E27FC236}">
                  <a16:creationId xmlns:a16="http://schemas.microsoft.com/office/drawing/2014/main" id="{19C77B51-9944-410D-A442-F990E27338B5}"/>
                </a:ext>
              </a:extLst>
            </p:cNvPr>
            <p:cNvSpPr/>
            <p:nvPr/>
          </p:nvSpPr>
          <p:spPr>
            <a:xfrm>
              <a:off x="532435" y="3852479"/>
              <a:ext cx="2116636" cy="2473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7708C439-AC63-4926-A644-755732A6B58B}"/>
                </a:ext>
              </a:extLst>
            </p:cNvPr>
            <p:cNvSpPr txBox="1">
              <a:spLocks/>
            </p:cNvSpPr>
            <p:nvPr/>
          </p:nvSpPr>
          <p:spPr>
            <a:xfrm>
              <a:off x="562114" y="3894956"/>
              <a:ext cx="1946448" cy="873306"/>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3600" dirty="0"/>
                <a:t> 1</a:t>
              </a:r>
            </a:p>
          </p:txBody>
        </p:sp>
        <p:sp>
          <p:nvSpPr>
            <p:cNvPr id="12" name="Title 1">
              <a:extLst>
                <a:ext uri="{FF2B5EF4-FFF2-40B4-BE49-F238E27FC236}">
                  <a16:creationId xmlns:a16="http://schemas.microsoft.com/office/drawing/2014/main" id="{71F5C16A-D581-4893-9018-31F0F8590E2E}"/>
                </a:ext>
              </a:extLst>
            </p:cNvPr>
            <p:cNvSpPr txBox="1">
              <a:spLocks/>
            </p:cNvSpPr>
            <p:nvPr/>
          </p:nvSpPr>
          <p:spPr>
            <a:xfrm>
              <a:off x="616220" y="4969965"/>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1800" dirty="0"/>
                <a:t>Background / Need for Research</a:t>
              </a:r>
            </a:p>
          </p:txBody>
        </p:sp>
      </p:grpSp>
      <p:grpSp>
        <p:nvGrpSpPr>
          <p:cNvPr id="13" name="Group 12">
            <a:extLst>
              <a:ext uri="{FF2B5EF4-FFF2-40B4-BE49-F238E27FC236}">
                <a16:creationId xmlns:a16="http://schemas.microsoft.com/office/drawing/2014/main" id="{26292CD6-BF51-4B8B-BBD0-DA5C0F401EA2}"/>
              </a:ext>
            </a:extLst>
          </p:cNvPr>
          <p:cNvGrpSpPr>
            <a:grpSpLocks noChangeAspect="1"/>
          </p:cNvGrpSpPr>
          <p:nvPr/>
        </p:nvGrpSpPr>
        <p:grpSpPr>
          <a:xfrm>
            <a:off x="2451832" y="3458850"/>
            <a:ext cx="1944105" cy="2271502"/>
            <a:chOff x="532434" y="3852479"/>
            <a:chExt cx="2116637" cy="2473089"/>
          </a:xfrm>
          <a:solidFill>
            <a:schemeClr val="accent1">
              <a:lumMod val="75000"/>
            </a:schemeClr>
          </a:solidFill>
        </p:grpSpPr>
        <p:sp>
          <p:nvSpPr>
            <p:cNvPr id="14" name="Rectangle 13">
              <a:extLst>
                <a:ext uri="{FF2B5EF4-FFF2-40B4-BE49-F238E27FC236}">
                  <a16:creationId xmlns:a16="http://schemas.microsoft.com/office/drawing/2014/main" id="{F23F9DDA-F08C-42FD-A314-3E75968AFDC6}"/>
                </a:ext>
              </a:extLst>
            </p:cNvPr>
            <p:cNvSpPr/>
            <p:nvPr/>
          </p:nvSpPr>
          <p:spPr>
            <a:xfrm>
              <a:off x="532435" y="3852479"/>
              <a:ext cx="2116636" cy="2473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35F770BC-95EE-4B05-BE0F-B3757783DE9D}"/>
                </a:ext>
              </a:extLst>
            </p:cNvPr>
            <p:cNvSpPr txBox="1">
              <a:spLocks/>
            </p:cNvSpPr>
            <p:nvPr/>
          </p:nvSpPr>
          <p:spPr>
            <a:xfrm>
              <a:off x="532434" y="3880978"/>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3600" dirty="0"/>
                <a:t> 2</a:t>
              </a:r>
            </a:p>
          </p:txBody>
        </p:sp>
        <p:sp>
          <p:nvSpPr>
            <p:cNvPr id="16" name="Title 1">
              <a:extLst>
                <a:ext uri="{FF2B5EF4-FFF2-40B4-BE49-F238E27FC236}">
                  <a16:creationId xmlns:a16="http://schemas.microsoft.com/office/drawing/2014/main" id="{EDF9AF55-FA0C-4ADD-A258-AB0D949CE436}"/>
                </a:ext>
              </a:extLst>
            </p:cNvPr>
            <p:cNvSpPr txBox="1">
              <a:spLocks/>
            </p:cNvSpPr>
            <p:nvPr/>
          </p:nvSpPr>
          <p:spPr>
            <a:xfrm>
              <a:off x="587456" y="4920487"/>
              <a:ext cx="2003976" cy="1355602"/>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1800" dirty="0"/>
                <a:t>New Location Approach and Results</a:t>
              </a:r>
            </a:p>
          </p:txBody>
        </p:sp>
      </p:grpSp>
      <p:grpSp>
        <p:nvGrpSpPr>
          <p:cNvPr id="17" name="Group 16">
            <a:extLst>
              <a:ext uri="{FF2B5EF4-FFF2-40B4-BE49-F238E27FC236}">
                <a16:creationId xmlns:a16="http://schemas.microsoft.com/office/drawing/2014/main" id="{BC8458A8-C318-4542-BD64-36D2FB44276E}"/>
              </a:ext>
            </a:extLst>
          </p:cNvPr>
          <p:cNvGrpSpPr>
            <a:grpSpLocks noChangeAspect="1"/>
          </p:cNvGrpSpPr>
          <p:nvPr/>
        </p:nvGrpSpPr>
        <p:grpSpPr>
          <a:xfrm>
            <a:off x="4678809" y="3467420"/>
            <a:ext cx="1944104" cy="2277180"/>
            <a:chOff x="532434" y="3852479"/>
            <a:chExt cx="2116637" cy="2479271"/>
          </a:xfrm>
          <a:solidFill>
            <a:schemeClr val="accent1">
              <a:lumMod val="60000"/>
              <a:lumOff val="40000"/>
            </a:schemeClr>
          </a:solidFill>
        </p:grpSpPr>
        <p:sp>
          <p:nvSpPr>
            <p:cNvPr id="18" name="Rectangle 17">
              <a:extLst>
                <a:ext uri="{FF2B5EF4-FFF2-40B4-BE49-F238E27FC236}">
                  <a16:creationId xmlns:a16="http://schemas.microsoft.com/office/drawing/2014/main" id="{A843D33F-6109-4BC3-9210-81FA97858D31}"/>
                </a:ext>
              </a:extLst>
            </p:cNvPr>
            <p:cNvSpPr/>
            <p:nvPr/>
          </p:nvSpPr>
          <p:spPr>
            <a:xfrm>
              <a:off x="532435" y="3852479"/>
              <a:ext cx="2116636" cy="2473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a:extLst>
                <a:ext uri="{FF2B5EF4-FFF2-40B4-BE49-F238E27FC236}">
                  <a16:creationId xmlns:a16="http://schemas.microsoft.com/office/drawing/2014/main" id="{6211F6E2-062C-432A-9147-C103678EEF1A}"/>
                </a:ext>
              </a:extLst>
            </p:cNvPr>
            <p:cNvSpPr txBox="1">
              <a:spLocks/>
            </p:cNvSpPr>
            <p:nvPr/>
          </p:nvSpPr>
          <p:spPr>
            <a:xfrm>
              <a:off x="532434" y="3874944"/>
              <a:ext cx="1946449"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3600" dirty="0"/>
                <a:t> 3</a:t>
              </a:r>
            </a:p>
          </p:txBody>
        </p:sp>
        <p:sp>
          <p:nvSpPr>
            <p:cNvPr id="20" name="Title 1">
              <a:extLst>
                <a:ext uri="{FF2B5EF4-FFF2-40B4-BE49-F238E27FC236}">
                  <a16:creationId xmlns:a16="http://schemas.microsoft.com/office/drawing/2014/main" id="{0397B301-9F1D-4CCC-AD27-E2590AEF3F93}"/>
                </a:ext>
              </a:extLst>
            </p:cNvPr>
            <p:cNvSpPr txBox="1">
              <a:spLocks/>
            </p:cNvSpPr>
            <p:nvPr/>
          </p:nvSpPr>
          <p:spPr>
            <a:xfrm>
              <a:off x="616220" y="4969966"/>
              <a:ext cx="1946448" cy="1361784"/>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1800" dirty="0"/>
                <a:t>Widening Approach and Results</a:t>
              </a:r>
            </a:p>
          </p:txBody>
        </p:sp>
      </p:grpSp>
      <p:sp>
        <p:nvSpPr>
          <p:cNvPr id="31" name="Rectangle 2">
            <a:extLst>
              <a:ext uri="{FF2B5EF4-FFF2-40B4-BE49-F238E27FC236}">
                <a16:creationId xmlns:a16="http://schemas.microsoft.com/office/drawing/2014/main" id="{2CB5E3F7-6DC9-45FF-B687-F8C7EDE7B735}"/>
              </a:ext>
            </a:extLst>
          </p:cNvPr>
          <p:cNvSpPr txBox="1">
            <a:spLocks noRot="1" noChangeArrowheads="1"/>
          </p:cNvSpPr>
          <p:nvPr/>
        </p:nvSpPr>
        <p:spPr>
          <a:xfrm>
            <a:off x="274135" y="2223608"/>
            <a:ext cx="8896709" cy="763694"/>
          </a:xfrm>
          <a:prstGeom prst="rect">
            <a:avLst/>
          </a:prstGeom>
          <a:noFill/>
          <a:extLst>
            <a:ext uri="{91240B29-F687-4F45-9708-019B960494DF}">
              <a14:hiddenLine xmlns:a14="http://schemas.microsoft.com/office/drawing/2010/main" w="0">
                <a:solidFill>
                  <a:schemeClr val="tx1"/>
                </a:solidFill>
                <a:miter lim="800000"/>
                <a:headEnd/>
                <a:tailEnd/>
              </a14:hiddenLine>
            </a:ext>
          </a:extLst>
        </p:spPr>
        <p:txBody>
          <a:bodyPr lIns="96609" tIns="48304" rIns="96609" bIns="48304"/>
          <a:lstStyle>
            <a:lvl1pPr algn="l" defTabSz="457200" rtl="0" eaLnBrk="1" latinLnBrk="0" hangingPunct="1">
              <a:spcBef>
                <a:spcPct val="0"/>
              </a:spcBef>
              <a:buNone/>
              <a:defRPr sz="3600" kern="1200">
                <a:solidFill>
                  <a:schemeClr val="tx1">
                    <a:lumMod val="75000"/>
                    <a:lumOff val="25000"/>
                  </a:schemeClr>
                </a:solidFill>
                <a:latin typeface=""/>
                <a:ea typeface="+mj-ea"/>
                <a:cs typeface="+mj-cs"/>
              </a:defRPr>
            </a:lvl1pPr>
          </a:lstStyle>
          <a:p>
            <a:pPr fontAlgn="auto">
              <a:spcAft>
                <a:spcPts val="0"/>
              </a:spcAft>
            </a:pPr>
            <a:r>
              <a:rPr lang="en-US" altLang="en-US" sz="3200" dirty="0">
                <a:solidFill>
                  <a:prstClr val="black">
                    <a:lumMod val="75000"/>
                    <a:lumOff val="25000"/>
                  </a:prstClr>
                </a:solidFill>
              </a:rPr>
              <a:t>Presentation Overview</a:t>
            </a:r>
          </a:p>
        </p:txBody>
      </p:sp>
      <p:sp>
        <p:nvSpPr>
          <p:cNvPr id="3" name="Text Placeholder 2">
            <a:extLst>
              <a:ext uri="{FF2B5EF4-FFF2-40B4-BE49-F238E27FC236}">
                <a16:creationId xmlns:a16="http://schemas.microsoft.com/office/drawing/2014/main" id="{CB5401AE-E6FE-4F51-B444-D0EE449DBDFC}"/>
              </a:ext>
            </a:extLst>
          </p:cNvPr>
          <p:cNvSpPr>
            <a:spLocks noGrp="1"/>
          </p:cNvSpPr>
          <p:nvPr>
            <p:ph type="body" sz="quarter" idx="12"/>
          </p:nvPr>
        </p:nvSpPr>
        <p:spPr>
          <a:xfrm>
            <a:off x="5172254" y="55859"/>
            <a:ext cx="3848100" cy="273050"/>
          </a:xfrm>
        </p:spPr>
        <p:txBody>
          <a:bodyPr/>
          <a:lstStyle/>
          <a:p>
            <a:r>
              <a:rPr lang="en-US" dirty="0"/>
              <a:t>SBFs for New Location and Widening</a:t>
            </a:r>
          </a:p>
        </p:txBody>
      </p:sp>
      <p:grpSp>
        <p:nvGrpSpPr>
          <p:cNvPr id="21" name="Group 20">
            <a:extLst>
              <a:ext uri="{FF2B5EF4-FFF2-40B4-BE49-F238E27FC236}">
                <a16:creationId xmlns:a16="http://schemas.microsoft.com/office/drawing/2014/main" id="{3C5FB01E-B376-4D1D-A7B8-9357550F1DCA}"/>
              </a:ext>
            </a:extLst>
          </p:cNvPr>
          <p:cNvGrpSpPr>
            <a:grpSpLocks noChangeAspect="1"/>
          </p:cNvGrpSpPr>
          <p:nvPr/>
        </p:nvGrpSpPr>
        <p:grpSpPr>
          <a:xfrm>
            <a:off x="6890588" y="3480754"/>
            <a:ext cx="1944104" cy="2277180"/>
            <a:chOff x="532434" y="3852479"/>
            <a:chExt cx="2116637" cy="2479271"/>
          </a:xfrm>
          <a:solidFill>
            <a:schemeClr val="accent1">
              <a:lumMod val="60000"/>
              <a:lumOff val="40000"/>
            </a:schemeClr>
          </a:solidFill>
        </p:grpSpPr>
        <p:sp>
          <p:nvSpPr>
            <p:cNvPr id="22" name="Rectangle 21">
              <a:extLst>
                <a:ext uri="{FF2B5EF4-FFF2-40B4-BE49-F238E27FC236}">
                  <a16:creationId xmlns:a16="http://schemas.microsoft.com/office/drawing/2014/main" id="{36A1B1C2-2E3B-45C3-BB4C-F1181D28AFF8}"/>
                </a:ext>
              </a:extLst>
            </p:cNvPr>
            <p:cNvSpPr/>
            <p:nvPr/>
          </p:nvSpPr>
          <p:spPr>
            <a:xfrm>
              <a:off x="532435" y="3852479"/>
              <a:ext cx="2116636" cy="2473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1">
              <a:extLst>
                <a:ext uri="{FF2B5EF4-FFF2-40B4-BE49-F238E27FC236}">
                  <a16:creationId xmlns:a16="http://schemas.microsoft.com/office/drawing/2014/main" id="{75201DE8-1354-4273-B815-9D5DA2C9411F}"/>
                </a:ext>
              </a:extLst>
            </p:cNvPr>
            <p:cNvSpPr txBox="1">
              <a:spLocks/>
            </p:cNvSpPr>
            <p:nvPr/>
          </p:nvSpPr>
          <p:spPr>
            <a:xfrm>
              <a:off x="532434" y="3874944"/>
              <a:ext cx="1946449"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3600" dirty="0"/>
                <a:t> 4</a:t>
              </a:r>
            </a:p>
          </p:txBody>
        </p:sp>
        <p:sp>
          <p:nvSpPr>
            <p:cNvPr id="24" name="Title 1">
              <a:extLst>
                <a:ext uri="{FF2B5EF4-FFF2-40B4-BE49-F238E27FC236}">
                  <a16:creationId xmlns:a16="http://schemas.microsoft.com/office/drawing/2014/main" id="{4B028B99-5D0F-49FD-853D-1C2880187E90}"/>
                </a:ext>
              </a:extLst>
            </p:cNvPr>
            <p:cNvSpPr txBox="1">
              <a:spLocks/>
            </p:cNvSpPr>
            <p:nvPr/>
          </p:nvSpPr>
          <p:spPr>
            <a:xfrm>
              <a:off x="616220" y="4969966"/>
              <a:ext cx="1946448" cy="1361784"/>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1800" dirty="0"/>
                <a:t>Application of Results</a:t>
              </a:r>
            </a:p>
          </p:txBody>
        </p:sp>
      </p:grpSp>
    </p:spTree>
    <p:extLst>
      <p:ext uri="{BB962C8B-B14F-4D97-AF65-F5344CB8AC3E}">
        <p14:creationId xmlns:p14="http://schemas.microsoft.com/office/powerpoint/2010/main" val="3022423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Rot="1" noChangeArrowheads="1"/>
          </p:cNvSpPr>
          <p:nvPr/>
        </p:nvSpPr>
        <p:spPr>
          <a:xfrm>
            <a:off x="123645" y="529378"/>
            <a:ext cx="8898910" cy="624001"/>
          </a:xfrm>
          <a:prstGeom prst="rect">
            <a:avLst/>
          </a:prstGeom>
          <a:noFill/>
          <a:extLst>
            <a:ext uri="{91240B29-F687-4F45-9708-019B960494DF}">
              <a14:hiddenLine xmlns:a14="http://schemas.microsoft.com/office/drawing/2010/main" w="0">
                <a:solidFill>
                  <a:schemeClr val="tx1"/>
                </a:solidFill>
                <a:miter lim="800000"/>
                <a:headEnd/>
                <a:tailEnd/>
              </a14:hiddenLine>
            </a:ext>
          </a:extLst>
        </p:spPr>
        <p:txBody>
          <a:bodyPr lIns="96609" tIns="48304" rIns="96609" bIns="48304"/>
          <a:lstStyle>
            <a:lvl1pPr algn="l" defTabSz="457200" rtl="0" eaLnBrk="1" latinLnBrk="0" hangingPunct="1">
              <a:spcBef>
                <a:spcPct val="0"/>
              </a:spcBef>
              <a:buNone/>
              <a:defRPr sz="3600" kern="1200">
                <a:solidFill>
                  <a:schemeClr val="tx1">
                    <a:lumMod val="75000"/>
                    <a:lumOff val="25000"/>
                  </a:schemeClr>
                </a:solidFill>
                <a:latin typeface=""/>
                <a:ea typeface="+mj-ea"/>
                <a:cs typeface="+mj-cs"/>
              </a:defRPr>
            </a:lvl1pPr>
          </a:lstStyle>
          <a:p>
            <a:pPr algn="ctr" fontAlgn="auto">
              <a:spcAft>
                <a:spcPts val="0"/>
              </a:spcAft>
            </a:pPr>
            <a:r>
              <a:rPr lang="en-US" altLang="en-US" sz="3200" dirty="0">
                <a:solidFill>
                  <a:prstClr val="black">
                    <a:lumMod val="75000"/>
                    <a:lumOff val="25000"/>
                  </a:prstClr>
                </a:solidFill>
              </a:rPr>
              <a:t>Approach: New Location (Bypass) Projects</a:t>
            </a:r>
          </a:p>
        </p:txBody>
      </p:sp>
      <p:sp>
        <p:nvSpPr>
          <p:cNvPr id="15" name="Slide Number Placeholder 2">
            <a:extLst>
              <a:ext uri="{FF2B5EF4-FFF2-40B4-BE49-F238E27FC236}">
                <a16:creationId xmlns:a16="http://schemas.microsoft.com/office/drawing/2014/main" id="{723F17DD-113D-4CE2-861F-08D89EE34623}"/>
              </a:ext>
            </a:extLst>
          </p:cNvPr>
          <p:cNvSpPr txBox="1">
            <a:spLocks/>
          </p:cNvSpPr>
          <p:nvPr/>
        </p:nvSpPr>
        <p:spPr>
          <a:xfrm>
            <a:off x="8686800" y="6356350"/>
            <a:ext cx="379561" cy="4127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chemeClr val="tx1">
                    <a:lumMod val="50000"/>
                    <a:lumOff val="50000"/>
                  </a:schemeClr>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8E0C9224-0E86-4A9A-8DD9-792BBB0652B6}" type="slidenum">
              <a:rPr lang="en-US" altLang="en-US" smtClean="0"/>
              <a:pPr>
                <a:defRPr/>
              </a:pPr>
              <a:t>19</a:t>
            </a:fld>
            <a:endParaRPr lang="en-US" altLang="en-US" dirty="0"/>
          </a:p>
        </p:txBody>
      </p:sp>
      <p:sp>
        <p:nvSpPr>
          <p:cNvPr id="9" name="Text Placeholder 2">
            <a:extLst>
              <a:ext uri="{FF2B5EF4-FFF2-40B4-BE49-F238E27FC236}">
                <a16:creationId xmlns:a16="http://schemas.microsoft.com/office/drawing/2014/main" id="{CB5401AE-E6FE-4F51-B444-D0EE449DBDFC}"/>
              </a:ext>
            </a:extLst>
          </p:cNvPr>
          <p:cNvSpPr>
            <a:spLocks noGrp="1"/>
          </p:cNvSpPr>
          <p:nvPr>
            <p:ph type="body" sz="quarter" idx="12"/>
          </p:nvPr>
        </p:nvSpPr>
        <p:spPr>
          <a:xfrm>
            <a:off x="5172254" y="55859"/>
            <a:ext cx="3848100" cy="273050"/>
          </a:xfrm>
        </p:spPr>
        <p:txBody>
          <a:bodyPr/>
          <a:lstStyle/>
          <a:p>
            <a:r>
              <a:rPr lang="en-US" dirty="0"/>
              <a:t>SBFs for New Location and Widening</a:t>
            </a:r>
          </a:p>
        </p:txBody>
      </p:sp>
      <p:sp>
        <p:nvSpPr>
          <p:cNvPr id="6" name="Rectangle 5"/>
          <p:cNvSpPr/>
          <p:nvPr/>
        </p:nvSpPr>
        <p:spPr>
          <a:xfrm>
            <a:off x="315424" y="1307077"/>
            <a:ext cx="8343141" cy="1785104"/>
          </a:xfrm>
          <a:prstGeom prst="rect">
            <a:avLst/>
          </a:prstGeom>
        </p:spPr>
        <p:txBody>
          <a:bodyPr wrap="square">
            <a:spAutoFit/>
          </a:bodyPr>
          <a:lstStyle/>
          <a:p>
            <a:pPr>
              <a:spcBef>
                <a:spcPct val="20000"/>
              </a:spcBef>
            </a:pPr>
            <a:r>
              <a:rPr lang="en-US" sz="2200" dirty="0">
                <a:solidFill>
                  <a:srgbClr val="595959"/>
                </a:solidFill>
                <a:latin typeface="Arial"/>
                <a:cs typeface="Arial"/>
              </a:rPr>
              <a:t>Overview of Naïve Empirical Bayesian (EB) Before-After Analysis</a:t>
            </a:r>
          </a:p>
          <a:p>
            <a:pPr marL="285750" indent="-285750">
              <a:spcBef>
                <a:spcPts val="1200"/>
              </a:spcBef>
              <a:buFont typeface="Arial" charset="0"/>
              <a:buChar char="–"/>
            </a:pPr>
            <a:r>
              <a:rPr lang="en-US" dirty="0">
                <a:solidFill>
                  <a:srgbClr val="595959"/>
                </a:solidFill>
                <a:latin typeface="Arial"/>
                <a:cs typeface="Arial"/>
              </a:rPr>
              <a:t>Compared the crashes that would be expected if the bypass was not built to the actual crashes after the building of the bypass</a:t>
            </a:r>
          </a:p>
          <a:p>
            <a:pPr marL="685800" lvl="1" indent="-228600">
              <a:spcBef>
                <a:spcPts val="600"/>
              </a:spcBef>
              <a:buFont typeface="Arial" charset="0"/>
              <a:buChar char="•"/>
            </a:pPr>
            <a:r>
              <a:rPr lang="en-US" sz="1600" dirty="0">
                <a:solidFill>
                  <a:srgbClr val="595959"/>
                </a:solidFill>
                <a:latin typeface="Arial"/>
                <a:cs typeface="Arial"/>
              </a:rPr>
              <a:t>Before Period - Original Route</a:t>
            </a:r>
          </a:p>
          <a:p>
            <a:pPr marL="685800" lvl="1" indent="-228600">
              <a:spcBef>
                <a:spcPts val="600"/>
              </a:spcBef>
              <a:buFont typeface="Arial" charset="0"/>
              <a:buChar char="•"/>
            </a:pPr>
            <a:r>
              <a:rPr lang="en-US" sz="1600" dirty="0">
                <a:solidFill>
                  <a:srgbClr val="595959"/>
                </a:solidFill>
                <a:latin typeface="Arial"/>
                <a:cs typeface="Arial"/>
              </a:rPr>
              <a:t>After Period - Original Route + Bypass</a:t>
            </a:r>
          </a:p>
        </p:txBody>
      </p:sp>
      <p:pic>
        <p:nvPicPr>
          <p:cNvPr id="12" name="Picture 11"/>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t="7914"/>
          <a:stretch/>
        </p:blipFill>
        <p:spPr>
          <a:xfrm>
            <a:off x="4573100" y="2739058"/>
            <a:ext cx="4256955" cy="3752851"/>
          </a:xfrm>
          <a:prstGeom prst="rect">
            <a:avLst/>
          </a:prstGeom>
        </p:spPr>
      </p:pic>
      <p:sp>
        <p:nvSpPr>
          <p:cNvPr id="13" name="Rectangle 12"/>
          <p:cNvSpPr/>
          <p:nvPr/>
        </p:nvSpPr>
        <p:spPr>
          <a:xfrm>
            <a:off x="316522" y="3150627"/>
            <a:ext cx="3893528" cy="2739211"/>
          </a:xfrm>
          <a:prstGeom prst="rect">
            <a:avLst/>
          </a:prstGeom>
        </p:spPr>
        <p:txBody>
          <a:bodyPr wrap="square">
            <a:spAutoFit/>
          </a:bodyPr>
          <a:lstStyle/>
          <a:p>
            <a:pPr marL="285750" indent="-285750">
              <a:spcBef>
                <a:spcPts val="1200"/>
              </a:spcBef>
              <a:buFont typeface="Arial" charset="0"/>
              <a:buChar char="–"/>
            </a:pPr>
            <a:r>
              <a:rPr lang="en-US" dirty="0">
                <a:solidFill>
                  <a:srgbClr val="595959"/>
                </a:solidFill>
                <a:latin typeface="Arial"/>
                <a:cs typeface="Arial"/>
              </a:rPr>
              <a:t>Method accounts for changes in traffic before the bypass compared to the increase in traffic after bypass was built</a:t>
            </a:r>
          </a:p>
          <a:p>
            <a:pPr marL="285750" indent="-285750">
              <a:spcBef>
                <a:spcPts val="1200"/>
              </a:spcBef>
              <a:buFont typeface="Arial" charset="0"/>
              <a:buChar char="–"/>
            </a:pPr>
            <a:r>
              <a:rPr lang="en-US" dirty="0">
                <a:solidFill>
                  <a:srgbClr val="595959"/>
                </a:solidFill>
                <a:latin typeface="Arial"/>
                <a:cs typeface="Arial"/>
              </a:rPr>
              <a:t>Method does not account for the effect of the bypass on the overall system due to redirecting of traffic from other parts of the network</a:t>
            </a:r>
          </a:p>
        </p:txBody>
      </p:sp>
    </p:spTree>
    <p:extLst>
      <p:ext uri="{BB962C8B-B14F-4D97-AF65-F5344CB8AC3E}">
        <p14:creationId xmlns:p14="http://schemas.microsoft.com/office/powerpoint/2010/main" val="1581682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a:extLst>
              <a:ext uri="{FF2B5EF4-FFF2-40B4-BE49-F238E27FC236}">
                <a16:creationId xmlns:a16="http://schemas.microsoft.com/office/drawing/2014/main" id="{86D71B62-0CA9-48EE-B7E3-01FA3261376F}"/>
              </a:ext>
            </a:extLst>
          </p:cNvPr>
          <p:cNvPicPr>
            <a:picLocks noChangeAspect="1" noChangeArrowheads="1"/>
          </p:cNvPicPr>
          <p:nvPr/>
        </p:nvPicPr>
        <p:blipFill>
          <a:blip r:embed="rId3">
            <a:alphaModFix amt="15000"/>
            <a:extLst>
              <a:ext uri="{28A0092B-C50C-407E-A947-70E740481C1C}">
                <a14:useLocalDpi xmlns:a14="http://schemas.microsoft.com/office/drawing/2010/main" val="0"/>
              </a:ext>
            </a:extLst>
          </a:blip>
          <a:srcRect/>
          <a:stretch>
            <a:fillRect/>
          </a:stretch>
        </p:blipFill>
        <p:spPr bwMode="auto">
          <a:xfrm>
            <a:off x="-42818" y="396028"/>
            <a:ext cx="9261634" cy="6350343"/>
          </a:xfrm>
          <a:prstGeom prst="rect">
            <a:avLst/>
          </a:prstGeom>
          <a:noFill/>
          <a:ln>
            <a:noFill/>
          </a:ln>
          <a:effectLst>
            <a:softEdge rad="508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2</a:t>
            </a:fld>
            <a:endParaRPr lang="en-US" altLang="en-US" dirty="0"/>
          </a:p>
        </p:txBody>
      </p:sp>
      <p:sp>
        <p:nvSpPr>
          <p:cNvPr id="7" name="Rectangle 2">
            <a:extLst>
              <a:ext uri="{FF2B5EF4-FFF2-40B4-BE49-F238E27FC236}">
                <a16:creationId xmlns:a16="http://schemas.microsoft.com/office/drawing/2014/main" id="{7BE0B27C-B344-4CA2-BDAB-FA44242DFD68}"/>
              </a:ext>
            </a:extLst>
          </p:cNvPr>
          <p:cNvSpPr txBox="1">
            <a:spLocks noRot="1" noChangeArrowheads="1"/>
          </p:cNvSpPr>
          <p:nvPr/>
        </p:nvSpPr>
        <p:spPr>
          <a:xfrm>
            <a:off x="123645" y="396028"/>
            <a:ext cx="8896709" cy="763694"/>
          </a:xfrm>
          <a:prstGeom prst="rect">
            <a:avLst/>
          </a:prstGeom>
          <a:noFill/>
          <a:extLst>
            <a:ext uri="{91240B29-F687-4F45-9708-019B960494DF}">
              <a14:hiddenLine xmlns:a14="http://schemas.microsoft.com/office/drawing/2010/main" w="0">
                <a:solidFill>
                  <a:schemeClr val="tx1"/>
                </a:solidFill>
                <a:miter lim="800000"/>
                <a:headEnd/>
                <a:tailEnd/>
              </a14:hiddenLine>
            </a:ext>
          </a:extLst>
        </p:spPr>
        <p:txBody>
          <a:bodyPr lIns="96609" tIns="48304" rIns="96609" bIns="48304"/>
          <a:lstStyle>
            <a:lvl1pPr algn="l" defTabSz="457200" rtl="0" eaLnBrk="1" latinLnBrk="0" hangingPunct="1">
              <a:spcBef>
                <a:spcPct val="0"/>
              </a:spcBef>
              <a:buNone/>
              <a:defRPr sz="3600" kern="1200">
                <a:solidFill>
                  <a:schemeClr val="tx1">
                    <a:lumMod val="75000"/>
                    <a:lumOff val="25000"/>
                  </a:schemeClr>
                </a:solidFill>
                <a:latin typeface=""/>
                <a:ea typeface="+mj-ea"/>
                <a:cs typeface="+mj-cs"/>
              </a:defRPr>
            </a:lvl1pPr>
          </a:lstStyle>
          <a:p>
            <a:pPr>
              <a:lnSpc>
                <a:spcPts val="4500"/>
              </a:lnSpc>
            </a:pPr>
            <a:endParaRPr lang="en-US" sz="3200" dirty="0"/>
          </a:p>
          <a:p>
            <a:pPr>
              <a:lnSpc>
                <a:spcPts val="4500"/>
              </a:lnSpc>
            </a:pPr>
            <a:endParaRPr lang="en-US" sz="3200" dirty="0"/>
          </a:p>
          <a:p>
            <a:pPr>
              <a:lnSpc>
                <a:spcPts val="4500"/>
              </a:lnSpc>
            </a:pPr>
            <a:r>
              <a:rPr lang="en-US" sz="3200" dirty="0"/>
              <a:t> </a:t>
            </a:r>
          </a:p>
          <a:p>
            <a:pPr>
              <a:lnSpc>
                <a:spcPts val="4500"/>
              </a:lnSpc>
            </a:pPr>
            <a:r>
              <a:rPr lang="en-US" sz="3200" dirty="0"/>
              <a:t> </a:t>
            </a:r>
          </a:p>
        </p:txBody>
      </p:sp>
      <p:grpSp>
        <p:nvGrpSpPr>
          <p:cNvPr id="9" name="Group 8">
            <a:extLst>
              <a:ext uri="{FF2B5EF4-FFF2-40B4-BE49-F238E27FC236}">
                <a16:creationId xmlns:a16="http://schemas.microsoft.com/office/drawing/2014/main" id="{44251330-66DC-4E28-9EAF-5D8E4658021D}"/>
              </a:ext>
            </a:extLst>
          </p:cNvPr>
          <p:cNvGrpSpPr>
            <a:grpSpLocks noChangeAspect="1"/>
          </p:cNvGrpSpPr>
          <p:nvPr/>
        </p:nvGrpSpPr>
        <p:grpSpPr>
          <a:xfrm>
            <a:off x="247291" y="3456114"/>
            <a:ext cx="1914432" cy="2236833"/>
            <a:chOff x="532435" y="3852479"/>
            <a:chExt cx="2116636" cy="2473089"/>
          </a:xfrm>
          <a:solidFill>
            <a:schemeClr val="accent1">
              <a:lumMod val="75000"/>
            </a:schemeClr>
          </a:solidFill>
        </p:grpSpPr>
        <p:sp>
          <p:nvSpPr>
            <p:cNvPr id="10" name="Rectangle 9">
              <a:extLst>
                <a:ext uri="{FF2B5EF4-FFF2-40B4-BE49-F238E27FC236}">
                  <a16:creationId xmlns:a16="http://schemas.microsoft.com/office/drawing/2014/main" id="{19C77B51-9944-410D-A442-F990E27338B5}"/>
                </a:ext>
              </a:extLst>
            </p:cNvPr>
            <p:cNvSpPr/>
            <p:nvPr/>
          </p:nvSpPr>
          <p:spPr>
            <a:xfrm>
              <a:off x="532435" y="3852479"/>
              <a:ext cx="2116636" cy="2473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7708C439-AC63-4926-A644-755732A6B58B}"/>
                </a:ext>
              </a:extLst>
            </p:cNvPr>
            <p:cNvSpPr txBox="1">
              <a:spLocks/>
            </p:cNvSpPr>
            <p:nvPr/>
          </p:nvSpPr>
          <p:spPr>
            <a:xfrm>
              <a:off x="562114" y="3894956"/>
              <a:ext cx="1946448" cy="873306"/>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3600" dirty="0"/>
                <a:t> 1</a:t>
              </a:r>
            </a:p>
          </p:txBody>
        </p:sp>
        <p:sp>
          <p:nvSpPr>
            <p:cNvPr id="12" name="Title 1">
              <a:extLst>
                <a:ext uri="{FF2B5EF4-FFF2-40B4-BE49-F238E27FC236}">
                  <a16:creationId xmlns:a16="http://schemas.microsoft.com/office/drawing/2014/main" id="{71F5C16A-D581-4893-9018-31F0F8590E2E}"/>
                </a:ext>
              </a:extLst>
            </p:cNvPr>
            <p:cNvSpPr txBox="1">
              <a:spLocks/>
            </p:cNvSpPr>
            <p:nvPr/>
          </p:nvSpPr>
          <p:spPr>
            <a:xfrm>
              <a:off x="616220" y="4969965"/>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1800" dirty="0"/>
                <a:t>Background / Need for Research</a:t>
              </a:r>
            </a:p>
          </p:txBody>
        </p:sp>
      </p:grpSp>
      <p:grpSp>
        <p:nvGrpSpPr>
          <p:cNvPr id="13" name="Group 12">
            <a:extLst>
              <a:ext uri="{FF2B5EF4-FFF2-40B4-BE49-F238E27FC236}">
                <a16:creationId xmlns:a16="http://schemas.microsoft.com/office/drawing/2014/main" id="{26292CD6-BF51-4B8B-BBD0-DA5C0F401EA2}"/>
              </a:ext>
            </a:extLst>
          </p:cNvPr>
          <p:cNvGrpSpPr>
            <a:grpSpLocks noChangeAspect="1"/>
          </p:cNvGrpSpPr>
          <p:nvPr/>
        </p:nvGrpSpPr>
        <p:grpSpPr>
          <a:xfrm>
            <a:off x="2451832" y="3458850"/>
            <a:ext cx="1944105" cy="2271502"/>
            <a:chOff x="532434" y="3852479"/>
            <a:chExt cx="2116637" cy="2473089"/>
          </a:xfrm>
          <a:solidFill>
            <a:schemeClr val="accent1">
              <a:lumMod val="75000"/>
            </a:schemeClr>
          </a:solidFill>
        </p:grpSpPr>
        <p:sp>
          <p:nvSpPr>
            <p:cNvPr id="14" name="Rectangle 13">
              <a:extLst>
                <a:ext uri="{FF2B5EF4-FFF2-40B4-BE49-F238E27FC236}">
                  <a16:creationId xmlns:a16="http://schemas.microsoft.com/office/drawing/2014/main" id="{F23F9DDA-F08C-42FD-A314-3E75968AFDC6}"/>
                </a:ext>
              </a:extLst>
            </p:cNvPr>
            <p:cNvSpPr/>
            <p:nvPr/>
          </p:nvSpPr>
          <p:spPr>
            <a:xfrm>
              <a:off x="532435" y="3852479"/>
              <a:ext cx="2116636" cy="2473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35F770BC-95EE-4B05-BE0F-B3757783DE9D}"/>
                </a:ext>
              </a:extLst>
            </p:cNvPr>
            <p:cNvSpPr txBox="1">
              <a:spLocks/>
            </p:cNvSpPr>
            <p:nvPr/>
          </p:nvSpPr>
          <p:spPr>
            <a:xfrm>
              <a:off x="532434" y="3880978"/>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3600" dirty="0"/>
                <a:t> 2</a:t>
              </a:r>
            </a:p>
          </p:txBody>
        </p:sp>
        <p:sp>
          <p:nvSpPr>
            <p:cNvPr id="16" name="Title 1">
              <a:extLst>
                <a:ext uri="{FF2B5EF4-FFF2-40B4-BE49-F238E27FC236}">
                  <a16:creationId xmlns:a16="http://schemas.microsoft.com/office/drawing/2014/main" id="{EDF9AF55-FA0C-4ADD-A258-AB0D949CE436}"/>
                </a:ext>
              </a:extLst>
            </p:cNvPr>
            <p:cNvSpPr txBox="1">
              <a:spLocks/>
            </p:cNvSpPr>
            <p:nvPr/>
          </p:nvSpPr>
          <p:spPr>
            <a:xfrm>
              <a:off x="587456" y="4920487"/>
              <a:ext cx="2003976" cy="1355602"/>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1800" dirty="0"/>
                <a:t>New Location Approach and Results</a:t>
              </a:r>
            </a:p>
          </p:txBody>
        </p:sp>
      </p:grpSp>
      <p:grpSp>
        <p:nvGrpSpPr>
          <p:cNvPr id="17" name="Group 16">
            <a:extLst>
              <a:ext uri="{FF2B5EF4-FFF2-40B4-BE49-F238E27FC236}">
                <a16:creationId xmlns:a16="http://schemas.microsoft.com/office/drawing/2014/main" id="{BC8458A8-C318-4542-BD64-36D2FB44276E}"/>
              </a:ext>
            </a:extLst>
          </p:cNvPr>
          <p:cNvGrpSpPr>
            <a:grpSpLocks noChangeAspect="1"/>
          </p:cNvGrpSpPr>
          <p:nvPr/>
        </p:nvGrpSpPr>
        <p:grpSpPr>
          <a:xfrm>
            <a:off x="4678809" y="3467420"/>
            <a:ext cx="1944104" cy="2277180"/>
            <a:chOff x="532434" y="3852479"/>
            <a:chExt cx="2116637" cy="2479271"/>
          </a:xfrm>
          <a:solidFill>
            <a:schemeClr val="accent1">
              <a:lumMod val="75000"/>
            </a:schemeClr>
          </a:solidFill>
        </p:grpSpPr>
        <p:sp>
          <p:nvSpPr>
            <p:cNvPr id="18" name="Rectangle 17">
              <a:extLst>
                <a:ext uri="{FF2B5EF4-FFF2-40B4-BE49-F238E27FC236}">
                  <a16:creationId xmlns:a16="http://schemas.microsoft.com/office/drawing/2014/main" id="{A843D33F-6109-4BC3-9210-81FA97858D31}"/>
                </a:ext>
              </a:extLst>
            </p:cNvPr>
            <p:cNvSpPr/>
            <p:nvPr/>
          </p:nvSpPr>
          <p:spPr>
            <a:xfrm>
              <a:off x="532435" y="3852479"/>
              <a:ext cx="2116636" cy="2473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a:extLst>
                <a:ext uri="{FF2B5EF4-FFF2-40B4-BE49-F238E27FC236}">
                  <a16:creationId xmlns:a16="http://schemas.microsoft.com/office/drawing/2014/main" id="{6211F6E2-062C-432A-9147-C103678EEF1A}"/>
                </a:ext>
              </a:extLst>
            </p:cNvPr>
            <p:cNvSpPr txBox="1">
              <a:spLocks/>
            </p:cNvSpPr>
            <p:nvPr/>
          </p:nvSpPr>
          <p:spPr>
            <a:xfrm>
              <a:off x="532434" y="3874944"/>
              <a:ext cx="1946449"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3600" dirty="0"/>
                <a:t> 3</a:t>
              </a:r>
            </a:p>
          </p:txBody>
        </p:sp>
        <p:sp>
          <p:nvSpPr>
            <p:cNvPr id="20" name="Title 1">
              <a:extLst>
                <a:ext uri="{FF2B5EF4-FFF2-40B4-BE49-F238E27FC236}">
                  <a16:creationId xmlns:a16="http://schemas.microsoft.com/office/drawing/2014/main" id="{0397B301-9F1D-4CCC-AD27-E2590AEF3F93}"/>
                </a:ext>
              </a:extLst>
            </p:cNvPr>
            <p:cNvSpPr txBox="1">
              <a:spLocks/>
            </p:cNvSpPr>
            <p:nvPr/>
          </p:nvSpPr>
          <p:spPr>
            <a:xfrm>
              <a:off x="616220" y="4969966"/>
              <a:ext cx="1946448" cy="1361784"/>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1800" dirty="0"/>
                <a:t>Widening Approach and Results</a:t>
              </a:r>
            </a:p>
          </p:txBody>
        </p:sp>
      </p:grpSp>
      <p:sp>
        <p:nvSpPr>
          <p:cNvPr id="31" name="Rectangle 2">
            <a:extLst>
              <a:ext uri="{FF2B5EF4-FFF2-40B4-BE49-F238E27FC236}">
                <a16:creationId xmlns:a16="http://schemas.microsoft.com/office/drawing/2014/main" id="{2CB5E3F7-6DC9-45FF-B687-F8C7EDE7B735}"/>
              </a:ext>
            </a:extLst>
          </p:cNvPr>
          <p:cNvSpPr txBox="1">
            <a:spLocks noRot="1" noChangeArrowheads="1"/>
          </p:cNvSpPr>
          <p:nvPr/>
        </p:nvSpPr>
        <p:spPr>
          <a:xfrm>
            <a:off x="247291" y="2223608"/>
            <a:ext cx="8896709" cy="763694"/>
          </a:xfrm>
          <a:prstGeom prst="rect">
            <a:avLst/>
          </a:prstGeom>
          <a:noFill/>
          <a:extLst>
            <a:ext uri="{91240B29-F687-4F45-9708-019B960494DF}">
              <a14:hiddenLine xmlns:a14="http://schemas.microsoft.com/office/drawing/2010/main" w="0">
                <a:solidFill>
                  <a:schemeClr val="tx1"/>
                </a:solidFill>
                <a:miter lim="800000"/>
                <a:headEnd/>
                <a:tailEnd/>
              </a14:hiddenLine>
            </a:ext>
          </a:extLst>
        </p:spPr>
        <p:txBody>
          <a:bodyPr lIns="96609" tIns="48304" rIns="96609" bIns="48304"/>
          <a:lstStyle>
            <a:lvl1pPr algn="l" defTabSz="457200" rtl="0" eaLnBrk="1" latinLnBrk="0" hangingPunct="1">
              <a:spcBef>
                <a:spcPct val="0"/>
              </a:spcBef>
              <a:buNone/>
              <a:defRPr sz="3600" kern="1200">
                <a:solidFill>
                  <a:schemeClr val="tx1">
                    <a:lumMod val="75000"/>
                    <a:lumOff val="25000"/>
                  </a:schemeClr>
                </a:solidFill>
                <a:latin typeface=""/>
                <a:ea typeface="+mj-ea"/>
                <a:cs typeface="+mj-cs"/>
              </a:defRPr>
            </a:lvl1pPr>
          </a:lstStyle>
          <a:p>
            <a:pPr fontAlgn="auto">
              <a:spcAft>
                <a:spcPts val="0"/>
              </a:spcAft>
            </a:pPr>
            <a:r>
              <a:rPr lang="en-US" altLang="en-US" sz="3200" dirty="0">
                <a:solidFill>
                  <a:prstClr val="black">
                    <a:lumMod val="75000"/>
                    <a:lumOff val="25000"/>
                  </a:prstClr>
                </a:solidFill>
              </a:rPr>
              <a:t>Presentation Overview</a:t>
            </a:r>
          </a:p>
        </p:txBody>
      </p:sp>
      <p:sp>
        <p:nvSpPr>
          <p:cNvPr id="3" name="Text Placeholder 2">
            <a:extLst>
              <a:ext uri="{FF2B5EF4-FFF2-40B4-BE49-F238E27FC236}">
                <a16:creationId xmlns:a16="http://schemas.microsoft.com/office/drawing/2014/main" id="{CB5401AE-E6FE-4F51-B444-D0EE449DBDFC}"/>
              </a:ext>
            </a:extLst>
          </p:cNvPr>
          <p:cNvSpPr>
            <a:spLocks noGrp="1"/>
          </p:cNvSpPr>
          <p:nvPr>
            <p:ph type="body" sz="quarter" idx="12"/>
          </p:nvPr>
        </p:nvSpPr>
        <p:spPr>
          <a:xfrm>
            <a:off x="5172254" y="55859"/>
            <a:ext cx="3848100" cy="273050"/>
          </a:xfrm>
        </p:spPr>
        <p:txBody>
          <a:bodyPr/>
          <a:lstStyle/>
          <a:p>
            <a:r>
              <a:rPr lang="en-US" dirty="0"/>
              <a:t>SBFs for New Location and Widening</a:t>
            </a:r>
          </a:p>
        </p:txBody>
      </p:sp>
      <p:grpSp>
        <p:nvGrpSpPr>
          <p:cNvPr id="21" name="Group 20">
            <a:extLst>
              <a:ext uri="{FF2B5EF4-FFF2-40B4-BE49-F238E27FC236}">
                <a16:creationId xmlns:a16="http://schemas.microsoft.com/office/drawing/2014/main" id="{3C5FB01E-B376-4D1D-A7B8-9357550F1DCA}"/>
              </a:ext>
            </a:extLst>
          </p:cNvPr>
          <p:cNvGrpSpPr>
            <a:grpSpLocks noChangeAspect="1"/>
          </p:cNvGrpSpPr>
          <p:nvPr/>
        </p:nvGrpSpPr>
        <p:grpSpPr>
          <a:xfrm>
            <a:off x="6890588" y="3480754"/>
            <a:ext cx="1944104" cy="2277180"/>
            <a:chOff x="532434" y="3852479"/>
            <a:chExt cx="2116637" cy="2479271"/>
          </a:xfrm>
          <a:solidFill>
            <a:schemeClr val="accent1">
              <a:lumMod val="75000"/>
            </a:schemeClr>
          </a:solidFill>
        </p:grpSpPr>
        <p:sp>
          <p:nvSpPr>
            <p:cNvPr id="22" name="Rectangle 21">
              <a:extLst>
                <a:ext uri="{FF2B5EF4-FFF2-40B4-BE49-F238E27FC236}">
                  <a16:creationId xmlns:a16="http://schemas.microsoft.com/office/drawing/2014/main" id="{36A1B1C2-2E3B-45C3-BB4C-F1181D28AFF8}"/>
                </a:ext>
              </a:extLst>
            </p:cNvPr>
            <p:cNvSpPr/>
            <p:nvPr/>
          </p:nvSpPr>
          <p:spPr>
            <a:xfrm>
              <a:off x="532435" y="3852479"/>
              <a:ext cx="2116636" cy="2473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1">
              <a:extLst>
                <a:ext uri="{FF2B5EF4-FFF2-40B4-BE49-F238E27FC236}">
                  <a16:creationId xmlns:a16="http://schemas.microsoft.com/office/drawing/2014/main" id="{75201DE8-1354-4273-B815-9D5DA2C9411F}"/>
                </a:ext>
              </a:extLst>
            </p:cNvPr>
            <p:cNvSpPr txBox="1">
              <a:spLocks/>
            </p:cNvSpPr>
            <p:nvPr/>
          </p:nvSpPr>
          <p:spPr>
            <a:xfrm>
              <a:off x="532434" y="3874944"/>
              <a:ext cx="1946449"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3600" dirty="0"/>
                <a:t> 4</a:t>
              </a:r>
            </a:p>
          </p:txBody>
        </p:sp>
        <p:sp>
          <p:nvSpPr>
            <p:cNvPr id="24" name="Title 1">
              <a:extLst>
                <a:ext uri="{FF2B5EF4-FFF2-40B4-BE49-F238E27FC236}">
                  <a16:creationId xmlns:a16="http://schemas.microsoft.com/office/drawing/2014/main" id="{4B028B99-5D0F-49FD-853D-1C2880187E90}"/>
                </a:ext>
              </a:extLst>
            </p:cNvPr>
            <p:cNvSpPr txBox="1">
              <a:spLocks/>
            </p:cNvSpPr>
            <p:nvPr/>
          </p:nvSpPr>
          <p:spPr>
            <a:xfrm>
              <a:off x="616220" y="4969966"/>
              <a:ext cx="1946448" cy="1361784"/>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1800" dirty="0"/>
                <a:t>Application of Results</a:t>
              </a:r>
            </a:p>
          </p:txBody>
        </p:sp>
      </p:grpSp>
    </p:spTree>
    <p:extLst>
      <p:ext uri="{BB962C8B-B14F-4D97-AF65-F5344CB8AC3E}">
        <p14:creationId xmlns:p14="http://schemas.microsoft.com/office/powerpoint/2010/main" val="4238884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225108" y="1234830"/>
            <a:ext cx="8280717" cy="5718420"/>
          </a:xfrm>
        </p:spPr>
        <p:txBody>
          <a:bodyPr/>
          <a:lstStyle/>
          <a:p>
            <a:pPr marL="457200" lvl="1" indent="0">
              <a:buNone/>
            </a:pPr>
            <a:r>
              <a:rPr lang="en-US" sz="2400" dirty="0"/>
              <a:t>Application of Naïve EB Before-After Analysis</a:t>
            </a:r>
          </a:p>
          <a:p>
            <a:pPr lvl="1">
              <a:spcBef>
                <a:spcPts val="900"/>
              </a:spcBef>
            </a:pPr>
            <a:r>
              <a:rPr lang="en-US" sz="2000" dirty="0"/>
              <a:t>Sample of 16 NC sites (original route + bypass route) examined</a:t>
            </a:r>
          </a:p>
          <a:p>
            <a:pPr lvl="1">
              <a:spcBef>
                <a:spcPts val="900"/>
              </a:spcBef>
            </a:pPr>
            <a:r>
              <a:rPr lang="en-US" sz="2000" dirty="0"/>
              <a:t>The following steps were undertaken to account for trends:</a:t>
            </a:r>
          </a:p>
          <a:p>
            <a:pPr lvl="2">
              <a:spcBef>
                <a:spcPts val="900"/>
              </a:spcBef>
            </a:pPr>
            <a:r>
              <a:rPr lang="en-US" sz="1800" dirty="0"/>
              <a:t>Obtained NCDOT annual crash rates for All Primary Routes</a:t>
            </a:r>
          </a:p>
          <a:p>
            <a:pPr lvl="2">
              <a:spcBef>
                <a:spcPts val="900"/>
              </a:spcBef>
            </a:pPr>
            <a:r>
              <a:rPr lang="en-US" sz="1800" dirty="0"/>
              <a:t>Used 1996 as baseline to scale the crash rates in the following years</a:t>
            </a:r>
          </a:p>
          <a:p>
            <a:pPr lvl="1">
              <a:spcBef>
                <a:spcPts val="900"/>
              </a:spcBef>
            </a:pPr>
            <a:r>
              <a:rPr lang="en-US" sz="2000" dirty="0"/>
              <a:t>Conducted a disaggregate analysis based on facility type</a:t>
            </a:r>
          </a:p>
          <a:p>
            <a:pPr lvl="2">
              <a:spcBef>
                <a:spcPts val="900"/>
              </a:spcBef>
            </a:pPr>
            <a:r>
              <a:rPr lang="en-US" sz="1800" dirty="0"/>
              <a:t>Differences were minimal and sample sizes were small</a:t>
            </a:r>
          </a:p>
        </p:txBody>
      </p:sp>
      <p:sp>
        <p:nvSpPr>
          <p:cNvPr id="10" name="Rectangle 2"/>
          <p:cNvSpPr txBox="1">
            <a:spLocks noRot="1" noChangeArrowheads="1"/>
          </p:cNvSpPr>
          <p:nvPr/>
        </p:nvSpPr>
        <p:spPr>
          <a:xfrm>
            <a:off x="123645" y="491278"/>
            <a:ext cx="8898910" cy="624001"/>
          </a:xfrm>
          <a:prstGeom prst="rect">
            <a:avLst/>
          </a:prstGeom>
          <a:noFill/>
          <a:extLst>
            <a:ext uri="{91240B29-F687-4F45-9708-019B960494DF}">
              <a14:hiddenLine xmlns:a14="http://schemas.microsoft.com/office/drawing/2010/main" w="0">
                <a:solidFill>
                  <a:schemeClr val="tx1"/>
                </a:solidFill>
                <a:miter lim="800000"/>
                <a:headEnd/>
                <a:tailEnd/>
              </a14:hiddenLine>
            </a:ext>
          </a:extLst>
        </p:spPr>
        <p:txBody>
          <a:bodyPr lIns="96609" tIns="48304" rIns="96609" bIns="48304"/>
          <a:lstStyle>
            <a:lvl1pPr algn="l" defTabSz="457200" rtl="0" eaLnBrk="1" latinLnBrk="0" hangingPunct="1">
              <a:spcBef>
                <a:spcPct val="0"/>
              </a:spcBef>
              <a:buNone/>
              <a:defRPr sz="3600" kern="1200">
                <a:solidFill>
                  <a:schemeClr val="tx1">
                    <a:lumMod val="75000"/>
                    <a:lumOff val="25000"/>
                  </a:schemeClr>
                </a:solidFill>
                <a:latin typeface=""/>
                <a:ea typeface="+mj-ea"/>
                <a:cs typeface="+mj-cs"/>
              </a:defRPr>
            </a:lvl1pPr>
          </a:lstStyle>
          <a:p>
            <a:pPr algn="ctr" fontAlgn="auto">
              <a:spcAft>
                <a:spcPts val="0"/>
              </a:spcAft>
            </a:pPr>
            <a:r>
              <a:rPr lang="en-US" altLang="en-US" sz="3200" dirty="0">
                <a:solidFill>
                  <a:prstClr val="black">
                    <a:lumMod val="75000"/>
                    <a:lumOff val="25000"/>
                  </a:prstClr>
                </a:solidFill>
              </a:rPr>
              <a:t>Approach: New Location (Bypass) Projects</a:t>
            </a:r>
          </a:p>
        </p:txBody>
      </p:sp>
      <p:sp>
        <p:nvSpPr>
          <p:cNvPr id="15" name="Slide Number Placeholder 2">
            <a:extLst>
              <a:ext uri="{FF2B5EF4-FFF2-40B4-BE49-F238E27FC236}">
                <a16:creationId xmlns:a16="http://schemas.microsoft.com/office/drawing/2014/main" id="{723F17DD-113D-4CE2-861F-08D89EE34623}"/>
              </a:ext>
            </a:extLst>
          </p:cNvPr>
          <p:cNvSpPr txBox="1">
            <a:spLocks/>
          </p:cNvSpPr>
          <p:nvPr/>
        </p:nvSpPr>
        <p:spPr>
          <a:xfrm>
            <a:off x="8686800" y="6356350"/>
            <a:ext cx="379561" cy="4127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chemeClr val="tx1">
                    <a:lumMod val="50000"/>
                    <a:lumOff val="50000"/>
                  </a:schemeClr>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8E0C9224-0E86-4A9A-8DD9-792BBB0652B6}" type="slidenum">
              <a:rPr lang="en-US" altLang="en-US" smtClean="0"/>
              <a:pPr>
                <a:defRPr/>
              </a:pPr>
              <a:t>20</a:t>
            </a:fld>
            <a:endParaRPr lang="en-US" altLang="en-US" dirty="0"/>
          </a:p>
        </p:txBody>
      </p:sp>
      <p:sp>
        <p:nvSpPr>
          <p:cNvPr id="9" name="Text Placeholder 2">
            <a:extLst>
              <a:ext uri="{FF2B5EF4-FFF2-40B4-BE49-F238E27FC236}">
                <a16:creationId xmlns:a16="http://schemas.microsoft.com/office/drawing/2014/main" id="{CB5401AE-E6FE-4F51-B444-D0EE449DBDFC}"/>
              </a:ext>
            </a:extLst>
          </p:cNvPr>
          <p:cNvSpPr>
            <a:spLocks noGrp="1"/>
          </p:cNvSpPr>
          <p:nvPr>
            <p:ph type="body" sz="quarter" idx="12"/>
          </p:nvPr>
        </p:nvSpPr>
        <p:spPr>
          <a:xfrm>
            <a:off x="5172254" y="55859"/>
            <a:ext cx="3848100" cy="273050"/>
          </a:xfrm>
        </p:spPr>
        <p:txBody>
          <a:bodyPr/>
          <a:lstStyle/>
          <a:p>
            <a:r>
              <a:rPr lang="en-US" dirty="0"/>
              <a:t>SBFs for New Location and Widening</a:t>
            </a:r>
          </a:p>
        </p:txBody>
      </p:sp>
      <p:pic>
        <p:nvPicPr>
          <p:cNvPr id="2" name="Picture 1"/>
          <p:cNvPicPr>
            <a:picLocks noChangeAspect="1"/>
          </p:cNvPicPr>
          <p:nvPr/>
        </p:nvPicPr>
        <p:blipFill>
          <a:blip r:embed="rId3"/>
          <a:stretch>
            <a:fillRect/>
          </a:stretch>
        </p:blipFill>
        <p:spPr>
          <a:xfrm>
            <a:off x="1848029" y="4251588"/>
            <a:ext cx="5305246" cy="2269862"/>
          </a:xfrm>
          <a:prstGeom prst="rect">
            <a:avLst/>
          </a:prstGeom>
        </p:spPr>
      </p:pic>
    </p:spTree>
    <p:extLst>
      <p:ext uri="{BB962C8B-B14F-4D97-AF65-F5344CB8AC3E}">
        <p14:creationId xmlns:p14="http://schemas.microsoft.com/office/powerpoint/2010/main" val="3313074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Rot="1" noChangeArrowheads="1"/>
          </p:cNvSpPr>
          <p:nvPr/>
        </p:nvSpPr>
        <p:spPr>
          <a:xfrm>
            <a:off x="123645" y="491278"/>
            <a:ext cx="8898910" cy="624001"/>
          </a:xfrm>
          <a:prstGeom prst="rect">
            <a:avLst/>
          </a:prstGeom>
          <a:noFill/>
          <a:extLst>
            <a:ext uri="{91240B29-F687-4F45-9708-019B960494DF}">
              <a14:hiddenLine xmlns:a14="http://schemas.microsoft.com/office/drawing/2010/main" w="0">
                <a:solidFill>
                  <a:schemeClr val="tx1"/>
                </a:solidFill>
                <a:miter lim="800000"/>
                <a:headEnd/>
                <a:tailEnd/>
              </a14:hiddenLine>
            </a:ext>
          </a:extLst>
        </p:spPr>
        <p:txBody>
          <a:bodyPr lIns="96609" tIns="48304" rIns="96609" bIns="48304"/>
          <a:lstStyle>
            <a:lvl1pPr algn="l" defTabSz="457200" rtl="0" eaLnBrk="1" latinLnBrk="0" hangingPunct="1">
              <a:spcBef>
                <a:spcPct val="0"/>
              </a:spcBef>
              <a:buNone/>
              <a:defRPr sz="3600" kern="1200">
                <a:solidFill>
                  <a:schemeClr val="tx1">
                    <a:lumMod val="75000"/>
                    <a:lumOff val="25000"/>
                  </a:schemeClr>
                </a:solidFill>
                <a:latin typeface=""/>
                <a:ea typeface="+mj-ea"/>
                <a:cs typeface="+mj-cs"/>
              </a:defRPr>
            </a:lvl1pPr>
          </a:lstStyle>
          <a:p>
            <a:pPr algn="ctr" fontAlgn="auto">
              <a:spcAft>
                <a:spcPts val="0"/>
              </a:spcAft>
            </a:pPr>
            <a:r>
              <a:rPr lang="en-US" altLang="en-US" sz="3200" dirty="0">
                <a:solidFill>
                  <a:prstClr val="black">
                    <a:lumMod val="75000"/>
                    <a:lumOff val="25000"/>
                  </a:prstClr>
                </a:solidFill>
              </a:rPr>
              <a:t>Results: New Location (Bypass) Projects</a:t>
            </a:r>
          </a:p>
        </p:txBody>
      </p:sp>
      <p:sp>
        <p:nvSpPr>
          <p:cNvPr id="15" name="Slide Number Placeholder 2">
            <a:extLst>
              <a:ext uri="{FF2B5EF4-FFF2-40B4-BE49-F238E27FC236}">
                <a16:creationId xmlns:a16="http://schemas.microsoft.com/office/drawing/2014/main" id="{723F17DD-113D-4CE2-861F-08D89EE34623}"/>
              </a:ext>
            </a:extLst>
          </p:cNvPr>
          <p:cNvSpPr txBox="1">
            <a:spLocks/>
          </p:cNvSpPr>
          <p:nvPr/>
        </p:nvSpPr>
        <p:spPr>
          <a:xfrm>
            <a:off x="8686800" y="6356350"/>
            <a:ext cx="379561" cy="4127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chemeClr val="tx1">
                    <a:lumMod val="50000"/>
                    <a:lumOff val="50000"/>
                  </a:schemeClr>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8E0C9224-0E86-4A9A-8DD9-792BBB0652B6}" type="slidenum">
              <a:rPr lang="en-US" altLang="en-US" smtClean="0"/>
              <a:pPr>
                <a:defRPr/>
              </a:pPr>
              <a:t>21</a:t>
            </a:fld>
            <a:endParaRPr lang="en-US" altLang="en-US" dirty="0"/>
          </a:p>
        </p:txBody>
      </p:sp>
      <p:sp>
        <p:nvSpPr>
          <p:cNvPr id="9" name="Text Placeholder 2">
            <a:extLst>
              <a:ext uri="{FF2B5EF4-FFF2-40B4-BE49-F238E27FC236}">
                <a16:creationId xmlns:a16="http://schemas.microsoft.com/office/drawing/2014/main" id="{CB5401AE-E6FE-4F51-B444-D0EE449DBDFC}"/>
              </a:ext>
            </a:extLst>
          </p:cNvPr>
          <p:cNvSpPr>
            <a:spLocks noGrp="1"/>
          </p:cNvSpPr>
          <p:nvPr>
            <p:ph type="body" sz="quarter" idx="12"/>
          </p:nvPr>
        </p:nvSpPr>
        <p:spPr>
          <a:xfrm>
            <a:off x="5172254" y="55859"/>
            <a:ext cx="3848100" cy="273050"/>
          </a:xfrm>
        </p:spPr>
        <p:txBody>
          <a:bodyPr/>
          <a:lstStyle/>
          <a:p>
            <a:r>
              <a:rPr lang="en-US" dirty="0"/>
              <a:t>SBFs for New Location and Widening</a:t>
            </a:r>
          </a:p>
        </p:txBody>
      </p:sp>
      <p:graphicFrame>
        <p:nvGraphicFramePr>
          <p:cNvPr id="7" name="Table 6"/>
          <p:cNvGraphicFramePr>
            <a:graphicFrameLocks noGrp="1"/>
          </p:cNvGraphicFramePr>
          <p:nvPr>
            <p:extLst>
              <p:ext uri="{D42A27DB-BD31-4B8C-83A1-F6EECF244321}">
                <p14:modId xmlns:p14="http://schemas.microsoft.com/office/powerpoint/2010/main" val="2336824790"/>
              </p:ext>
            </p:extLst>
          </p:nvPr>
        </p:nvGraphicFramePr>
        <p:xfrm>
          <a:off x="467824" y="1325450"/>
          <a:ext cx="8210552" cy="4634403"/>
        </p:xfrm>
        <a:graphic>
          <a:graphicData uri="http://schemas.openxmlformats.org/drawingml/2006/table">
            <a:tbl>
              <a:tblPr/>
              <a:tblGrid>
                <a:gridCol w="933871">
                  <a:extLst>
                    <a:ext uri="{9D8B030D-6E8A-4147-A177-3AD203B41FA5}">
                      <a16:colId xmlns:a16="http://schemas.microsoft.com/office/drawing/2014/main" val="2038332845"/>
                    </a:ext>
                  </a:extLst>
                </a:gridCol>
                <a:gridCol w="1512168">
                  <a:extLst>
                    <a:ext uri="{9D8B030D-6E8A-4147-A177-3AD203B41FA5}">
                      <a16:colId xmlns:a16="http://schemas.microsoft.com/office/drawing/2014/main" val="2857348023"/>
                    </a:ext>
                  </a:extLst>
                </a:gridCol>
                <a:gridCol w="747833">
                  <a:extLst>
                    <a:ext uri="{9D8B030D-6E8A-4147-A177-3AD203B41FA5}">
                      <a16:colId xmlns:a16="http://schemas.microsoft.com/office/drawing/2014/main" val="2793126614"/>
                    </a:ext>
                  </a:extLst>
                </a:gridCol>
                <a:gridCol w="953487">
                  <a:extLst>
                    <a:ext uri="{9D8B030D-6E8A-4147-A177-3AD203B41FA5}">
                      <a16:colId xmlns:a16="http://schemas.microsoft.com/office/drawing/2014/main" val="2356107757"/>
                    </a:ext>
                  </a:extLst>
                </a:gridCol>
                <a:gridCol w="972183">
                  <a:extLst>
                    <a:ext uri="{9D8B030D-6E8A-4147-A177-3AD203B41FA5}">
                      <a16:colId xmlns:a16="http://schemas.microsoft.com/office/drawing/2014/main" val="128767184"/>
                    </a:ext>
                  </a:extLst>
                </a:gridCol>
                <a:gridCol w="1056314">
                  <a:extLst>
                    <a:ext uri="{9D8B030D-6E8A-4147-A177-3AD203B41FA5}">
                      <a16:colId xmlns:a16="http://schemas.microsoft.com/office/drawing/2014/main" val="1195865284"/>
                    </a:ext>
                  </a:extLst>
                </a:gridCol>
                <a:gridCol w="2034696">
                  <a:extLst>
                    <a:ext uri="{9D8B030D-6E8A-4147-A177-3AD203B41FA5}">
                      <a16:colId xmlns:a16="http://schemas.microsoft.com/office/drawing/2014/main" val="4236460259"/>
                    </a:ext>
                  </a:extLst>
                </a:gridCol>
              </a:tblGrid>
              <a:tr h="632556">
                <a:tc>
                  <a:txBody>
                    <a:bodyPr/>
                    <a:lstStyle/>
                    <a:p>
                      <a:pPr algn="ctr" fontAlgn="ctr"/>
                      <a:r>
                        <a:rPr lang="en-US" sz="1200" b="1" i="0" u="none" strike="noStrike" dirty="0">
                          <a:solidFill>
                            <a:srgbClr val="000000"/>
                          </a:solidFill>
                          <a:effectLst/>
                          <a:latin typeface="+mn-lt"/>
                        </a:rPr>
                        <a:t>Specific Improvement Type (SIT)</a:t>
                      </a:r>
                    </a:p>
                  </a:txBody>
                  <a:tcPr marL="8597" marR="8597" marT="8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1200" b="1" i="0" u="none" strike="noStrike" dirty="0">
                          <a:solidFill>
                            <a:srgbClr val="000000"/>
                          </a:solidFill>
                          <a:effectLst/>
                          <a:latin typeface="+mn-lt"/>
                        </a:rPr>
                        <a:t>Sub SITs </a:t>
                      </a:r>
                    </a:p>
                  </a:txBody>
                  <a:tcPr marL="8597" marR="8597" marT="8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1200" b="1" i="0" u="none" strike="noStrike" dirty="0">
                          <a:solidFill>
                            <a:srgbClr val="000000"/>
                          </a:solidFill>
                          <a:effectLst/>
                          <a:latin typeface="+mn-lt"/>
                        </a:rPr>
                        <a:t>Area Type</a:t>
                      </a:r>
                    </a:p>
                  </a:txBody>
                  <a:tcPr marL="8597" marR="8597" marT="8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1200" b="1" i="0" u="none" strike="noStrike" dirty="0">
                          <a:solidFill>
                            <a:srgbClr val="000000"/>
                          </a:solidFill>
                          <a:effectLst/>
                          <a:latin typeface="+mn-lt"/>
                        </a:rPr>
                        <a:t>Current NCDOT</a:t>
                      </a:r>
                    </a:p>
                    <a:p>
                      <a:pPr algn="ctr" fontAlgn="ctr"/>
                      <a:r>
                        <a:rPr lang="en-US" sz="1200" b="1" i="0" u="none" strike="noStrike" dirty="0">
                          <a:solidFill>
                            <a:srgbClr val="000000"/>
                          </a:solidFill>
                          <a:effectLst/>
                          <a:latin typeface="+mn-lt"/>
                        </a:rPr>
                        <a:t>SBF</a:t>
                      </a:r>
                    </a:p>
                  </a:txBody>
                  <a:tcPr marL="8597" marR="8597" marT="8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1200" b="1" i="0" u="none" strike="noStrike" dirty="0">
                          <a:solidFill>
                            <a:srgbClr val="000000"/>
                          </a:solidFill>
                          <a:effectLst/>
                          <a:latin typeface="+mn-lt"/>
                        </a:rPr>
                        <a:t>Study Developed SBF</a:t>
                      </a:r>
                    </a:p>
                  </a:txBody>
                  <a:tcPr marL="8597" marR="8597" marT="8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1200" b="1" i="0" u="none" strike="noStrike" dirty="0">
                          <a:solidFill>
                            <a:srgbClr val="000000"/>
                          </a:solidFill>
                          <a:effectLst/>
                          <a:latin typeface="+mn-lt"/>
                        </a:rPr>
                        <a:t>Study Recommended SBF</a:t>
                      </a:r>
                    </a:p>
                  </a:txBody>
                  <a:tcPr marL="8597" marR="8597" marT="8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US" sz="1200" b="1" i="0" u="none" strike="noStrike" dirty="0">
                          <a:solidFill>
                            <a:srgbClr val="000000"/>
                          </a:solidFill>
                          <a:effectLst/>
                          <a:latin typeface="+mn-lt"/>
                        </a:rPr>
                        <a:t>Recommendation Considerations</a:t>
                      </a:r>
                    </a:p>
                  </a:txBody>
                  <a:tcPr marL="8597" marR="8597" marT="85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899020374"/>
                  </a:ext>
                </a:extLst>
              </a:tr>
              <a:tr h="1442419">
                <a:tc rowSpan="3">
                  <a:txBody>
                    <a:bodyPr/>
                    <a:lstStyle/>
                    <a:p>
                      <a:pPr algn="l" fontAlgn="t"/>
                      <a:r>
                        <a:rPr lang="en-US" sz="1200" b="0" i="0" u="none" strike="noStrike" dirty="0">
                          <a:solidFill>
                            <a:srgbClr val="000000"/>
                          </a:solidFill>
                          <a:effectLst/>
                          <a:latin typeface="+mn-lt"/>
                        </a:rPr>
                        <a:t>5 - Construct Roadway on New Location</a:t>
                      </a:r>
                    </a:p>
                  </a:txBody>
                  <a:tcPr marL="8597" marR="8597" marT="85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US" sz="1200" b="0" i="0" u="none" strike="noStrike" dirty="0">
                          <a:solidFill>
                            <a:srgbClr val="000000"/>
                          </a:solidFill>
                          <a:effectLst/>
                          <a:latin typeface="+mn-lt"/>
                        </a:rPr>
                        <a:t>5A - Construct Roadway on New Location - Freeway Bypass</a:t>
                      </a:r>
                    </a:p>
                  </a:txBody>
                  <a:tcPr marL="8597" marR="8597" marT="85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US" sz="1200" b="0" i="0" u="none" strike="noStrike" dirty="0">
                          <a:solidFill>
                            <a:srgbClr val="000000"/>
                          </a:solidFill>
                          <a:effectLst/>
                          <a:latin typeface="+mn-lt"/>
                        </a:rPr>
                        <a:t>Urban/ Rural</a:t>
                      </a:r>
                    </a:p>
                  </a:txBody>
                  <a:tcPr marL="8597" marR="8597" marT="85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000000"/>
                          </a:solidFill>
                          <a:effectLst/>
                          <a:latin typeface="+mn-lt"/>
                        </a:rPr>
                        <a:t>10</a:t>
                      </a:r>
                    </a:p>
                  </a:txBody>
                  <a:tcPr marL="8597" marR="8597" marT="85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mn-lt"/>
                        </a:rPr>
                        <a:t>30</a:t>
                      </a:r>
                    </a:p>
                  </a:txBody>
                  <a:tcPr marL="8597" marR="8597" marT="85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548235"/>
                          </a:solidFill>
                          <a:effectLst/>
                          <a:latin typeface="+mn-lt"/>
                        </a:rPr>
                        <a:t>20</a:t>
                      </a:r>
                    </a:p>
                  </a:txBody>
                  <a:tcPr marL="8597" marR="8597" marT="85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mn-lt"/>
                        </a:rPr>
                        <a:t>Conservative SBF recommended due to the small number of sites of this type in the sample used to develop the SBF paired with the research team's expertise related to safety outcomes.</a:t>
                      </a:r>
                    </a:p>
                  </a:txBody>
                  <a:tcPr marL="8597" marR="8597" marT="85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2414315"/>
                  </a:ext>
                </a:extLst>
              </a:tr>
              <a:tr h="1257300">
                <a:tc vMerge="1">
                  <a:txBody>
                    <a:bodyPr/>
                    <a:lstStyle/>
                    <a:p>
                      <a:endParaRPr lang="en-US"/>
                    </a:p>
                  </a:txBody>
                  <a:tcPr/>
                </a:tc>
                <a:tc>
                  <a:txBody>
                    <a:bodyPr/>
                    <a:lstStyle/>
                    <a:p>
                      <a:pPr algn="l" fontAlgn="t"/>
                      <a:r>
                        <a:rPr lang="en-US" sz="1200" b="0" i="0" u="none" strike="noStrike" dirty="0">
                          <a:solidFill>
                            <a:srgbClr val="000000"/>
                          </a:solidFill>
                          <a:effectLst/>
                          <a:latin typeface="+mn-lt"/>
                        </a:rPr>
                        <a:t>5B - Construct Roadway on New Location - Superstreet Bypass</a:t>
                      </a:r>
                    </a:p>
                  </a:txBody>
                  <a:tcPr marL="8597" marR="8597" marT="85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US" sz="1200" b="0" i="0" u="none" strike="noStrike" dirty="0">
                          <a:solidFill>
                            <a:srgbClr val="000000"/>
                          </a:solidFill>
                          <a:effectLst/>
                          <a:latin typeface="+mn-lt"/>
                        </a:rPr>
                        <a:t>Urban/ Rural</a:t>
                      </a:r>
                    </a:p>
                  </a:txBody>
                  <a:tcPr marL="8597" marR="8597" marT="85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000000"/>
                          </a:solidFill>
                          <a:effectLst/>
                          <a:latin typeface="+mn-lt"/>
                        </a:rPr>
                        <a:t>5</a:t>
                      </a:r>
                    </a:p>
                  </a:txBody>
                  <a:tcPr marL="8597" marR="8597" marT="85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mn-lt"/>
                        </a:rPr>
                        <a:t>30</a:t>
                      </a:r>
                    </a:p>
                  </a:txBody>
                  <a:tcPr marL="8597" marR="8597" marT="85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548235"/>
                          </a:solidFill>
                          <a:effectLst/>
                          <a:latin typeface="+mn-lt"/>
                        </a:rPr>
                        <a:t>30</a:t>
                      </a:r>
                    </a:p>
                  </a:txBody>
                  <a:tcPr marL="8597" marR="8597" marT="85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mn-lt"/>
                        </a:rPr>
                        <a:t>Same SBF is recommended for SIT 5B and 5C project types due to amount of data available and similar SBF results for different types</a:t>
                      </a:r>
                    </a:p>
                  </a:txBody>
                  <a:tcPr marL="8597" marR="8597" marT="85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4598797"/>
                  </a:ext>
                </a:extLst>
              </a:tr>
              <a:tr h="1302128">
                <a:tc vMerge="1">
                  <a:txBody>
                    <a:bodyPr/>
                    <a:lstStyle/>
                    <a:p>
                      <a:endParaRPr lang="en-US"/>
                    </a:p>
                  </a:txBody>
                  <a:tcPr/>
                </a:tc>
                <a:tc>
                  <a:txBody>
                    <a:bodyPr/>
                    <a:lstStyle/>
                    <a:p>
                      <a:pPr algn="l" fontAlgn="t"/>
                      <a:r>
                        <a:rPr lang="en-US" sz="1200" b="0" i="0" u="none" strike="noStrike" dirty="0">
                          <a:solidFill>
                            <a:srgbClr val="000000"/>
                          </a:solidFill>
                          <a:effectLst/>
                          <a:latin typeface="+mn-lt"/>
                        </a:rPr>
                        <a:t>5C - Construct Roadway on New Location - All other projects</a:t>
                      </a:r>
                    </a:p>
                  </a:txBody>
                  <a:tcPr marL="8597" marR="8597" marT="85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US" sz="1200" b="0" i="0" u="none" strike="noStrike" dirty="0">
                          <a:solidFill>
                            <a:srgbClr val="000000"/>
                          </a:solidFill>
                          <a:effectLst/>
                          <a:latin typeface="+mn-lt"/>
                        </a:rPr>
                        <a:t>Urban/ Rural</a:t>
                      </a:r>
                    </a:p>
                  </a:txBody>
                  <a:tcPr marL="8597" marR="8597" marT="85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000000"/>
                          </a:solidFill>
                          <a:effectLst/>
                          <a:latin typeface="+mn-lt"/>
                        </a:rPr>
                        <a:t>-</a:t>
                      </a:r>
                    </a:p>
                  </a:txBody>
                  <a:tcPr marL="8597" marR="8597" marT="85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mn-lt"/>
                        </a:rPr>
                        <a:t>30</a:t>
                      </a:r>
                    </a:p>
                  </a:txBody>
                  <a:tcPr marL="8597" marR="8597" marT="85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548235"/>
                          </a:solidFill>
                          <a:effectLst/>
                          <a:latin typeface="+mn-lt"/>
                        </a:rPr>
                        <a:t>30</a:t>
                      </a:r>
                    </a:p>
                  </a:txBody>
                  <a:tcPr marL="8597" marR="8597" marT="85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mn-lt"/>
                        </a:rPr>
                        <a:t>Same SBF is recommended for SIT 5B and 5C project types due to amount of data available and similar SBF results for different types</a:t>
                      </a:r>
                    </a:p>
                  </a:txBody>
                  <a:tcPr marL="8597" marR="8597" marT="85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2964362"/>
                  </a:ext>
                </a:extLst>
              </a:tr>
            </a:tbl>
          </a:graphicData>
        </a:graphic>
      </p:graphicFrame>
    </p:spTree>
    <p:extLst>
      <p:ext uri="{BB962C8B-B14F-4D97-AF65-F5344CB8AC3E}">
        <p14:creationId xmlns:p14="http://schemas.microsoft.com/office/powerpoint/2010/main" val="1065715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a:extLst>
              <a:ext uri="{FF2B5EF4-FFF2-40B4-BE49-F238E27FC236}">
                <a16:creationId xmlns:a16="http://schemas.microsoft.com/office/drawing/2014/main" id="{86D71B62-0CA9-48EE-B7E3-01FA3261376F}"/>
              </a:ext>
            </a:extLst>
          </p:cNvPr>
          <p:cNvPicPr>
            <a:picLocks noChangeAspect="1" noChangeArrowheads="1"/>
          </p:cNvPicPr>
          <p:nvPr/>
        </p:nvPicPr>
        <p:blipFill>
          <a:blip r:embed="rId3">
            <a:alphaModFix amt="15000"/>
            <a:extLst>
              <a:ext uri="{28A0092B-C50C-407E-A947-70E740481C1C}">
                <a14:useLocalDpi xmlns:a14="http://schemas.microsoft.com/office/drawing/2010/main" val="0"/>
              </a:ext>
            </a:extLst>
          </a:blip>
          <a:srcRect/>
          <a:stretch>
            <a:fillRect/>
          </a:stretch>
        </p:blipFill>
        <p:spPr bwMode="auto">
          <a:xfrm>
            <a:off x="-42818" y="396028"/>
            <a:ext cx="9261634" cy="6350343"/>
          </a:xfrm>
          <a:prstGeom prst="rect">
            <a:avLst/>
          </a:prstGeom>
          <a:noFill/>
          <a:ln>
            <a:noFill/>
          </a:ln>
          <a:effectLst>
            <a:softEdge rad="508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22</a:t>
            </a:fld>
            <a:endParaRPr lang="en-US" altLang="en-US" dirty="0"/>
          </a:p>
        </p:txBody>
      </p:sp>
      <p:sp>
        <p:nvSpPr>
          <p:cNvPr id="7" name="Rectangle 2">
            <a:extLst>
              <a:ext uri="{FF2B5EF4-FFF2-40B4-BE49-F238E27FC236}">
                <a16:creationId xmlns:a16="http://schemas.microsoft.com/office/drawing/2014/main" id="{7BE0B27C-B344-4CA2-BDAB-FA44242DFD68}"/>
              </a:ext>
            </a:extLst>
          </p:cNvPr>
          <p:cNvSpPr txBox="1">
            <a:spLocks noRot="1" noChangeArrowheads="1"/>
          </p:cNvSpPr>
          <p:nvPr/>
        </p:nvSpPr>
        <p:spPr>
          <a:xfrm>
            <a:off x="123645" y="396028"/>
            <a:ext cx="8896709" cy="763694"/>
          </a:xfrm>
          <a:prstGeom prst="rect">
            <a:avLst/>
          </a:prstGeom>
          <a:noFill/>
          <a:extLst>
            <a:ext uri="{91240B29-F687-4F45-9708-019B960494DF}">
              <a14:hiddenLine xmlns:a14="http://schemas.microsoft.com/office/drawing/2010/main" w="0">
                <a:solidFill>
                  <a:schemeClr val="tx1"/>
                </a:solidFill>
                <a:miter lim="800000"/>
                <a:headEnd/>
                <a:tailEnd/>
              </a14:hiddenLine>
            </a:ext>
          </a:extLst>
        </p:spPr>
        <p:txBody>
          <a:bodyPr lIns="96609" tIns="48304" rIns="96609" bIns="48304"/>
          <a:lstStyle>
            <a:lvl1pPr algn="l" defTabSz="457200" rtl="0" eaLnBrk="1" latinLnBrk="0" hangingPunct="1">
              <a:spcBef>
                <a:spcPct val="0"/>
              </a:spcBef>
              <a:buNone/>
              <a:defRPr sz="3600" kern="1200">
                <a:solidFill>
                  <a:schemeClr val="tx1">
                    <a:lumMod val="75000"/>
                    <a:lumOff val="25000"/>
                  </a:schemeClr>
                </a:solidFill>
                <a:latin typeface=""/>
                <a:ea typeface="+mj-ea"/>
                <a:cs typeface="+mj-cs"/>
              </a:defRPr>
            </a:lvl1pPr>
          </a:lstStyle>
          <a:p>
            <a:pPr>
              <a:lnSpc>
                <a:spcPts val="4500"/>
              </a:lnSpc>
            </a:pPr>
            <a:endParaRPr lang="en-US" sz="3200" dirty="0"/>
          </a:p>
          <a:p>
            <a:pPr>
              <a:lnSpc>
                <a:spcPts val="4500"/>
              </a:lnSpc>
            </a:pPr>
            <a:endParaRPr lang="en-US" sz="3200" dirty="0"/>
          </a:p>
          <a:p>
            <a:pPr>
              <a:lnSpc>
                <a:spcPts val="4500"/>
              </a:lnSpc>
            </a:pPr>
            <a:r>
              <a:rPr lang="en-US" sz="3200" dirty="0"/>
              <a:t> </a:t>
            </a:r>
          </a:p>
          <a:p>
            <a:pPr>
              <a:lnSpc>
                <a:spcPts val="4500"/>
              </a:lnSpc>
            </a:pPr>
            <a:r>
              <a:rPr lang="en-US" sz="3200" dirty="0"/>
              <a:t> </a:t>
            </a:r>
          </a:p>
        </p:txBody>
      </p:sp>
      <p:grpSp>
        <p:nvGrpSpPr>
          <p:cNvPr id="9" name="Group 8">
            <a:extLst>
              <a:ext uri="{FF2B5EF4-FFF2-40B4-BE49-F238E27FC236}">
                <a16:creationId xmlns:a16="http://schemas.microsoft.com/office/drawing/2014/main" id="{44251330-66DC-4E28-9EAF-5D8E4658021D}"/>
              </a:ext>
            </a:extLst>
          </p:cNvPr>
          <p:cNvGrpSpPr>
            <a:grpSpLocks noChangeAspect="1"/>
          </p:cNvGrpSpPr>
          <p:nvPr/>
        </p:nvGrpSpPr>
        <p:grpSpPr>
          <a:xfrm>
            <a:off x="247291" y="3456114"/>
            <a:ext cx="1914432" cy="2236833"/>
            <a:chOff x="532435" y="3852479"/>
            <a:chExt cx="2116636" cy="2473089"/>
          </a:xfrm>
          <a:solidFill>
            <a:schemeClr val="accent1">
              <a:lumMod val="60000"/>
              <a:lumOff val="40000"/>
            </a:schemeClr>
          </a:solidFill>
        </p:grpSpPr>
        <p:sp>
          <p:nvSpPr>
            <p:cNvPr id="10" name="Rectangle 9">
              <a:extLst>
                <a:ext uri="{FF2B5EF4-FFF2-40B4-BE49-F238E27FC236}">
                  <a16:creationId xmlns:a16="http://schemas.microsoft.com/office/drawing/2014/main" id="{19C77B51-9944-410D-A442-F990E27338B5}"/>
                </a:ext>
              </a:extLst>
            </p:cNvPr>
            <p:cNvSpPr/>
            <p:nvPr/>
          </p:nvSpPr>
          <p:spPr>
            <a:xfrm>
              <a:off x="532435" y="3852479"/>
              <a:ext cx="2116636" cy="2473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7708C439-AC63-4926-A644-755732A6B58B}"/>
                </a:ext>
              </a:extLst>
            </p:cNvPr>
            <p:cNvSpPr txBox="1">
              <a:spLocks/>
            </p:cNvSpPr>
            <p:nvPr/>
          </p:nvSpPr>
          <p:spPr>
            <a:xfrm>
              <a:off x="562114" y="3894956"/>
              <a:ext cx="1946448" cy="873306"/>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3600" dirty="0"/>
                <a:t> 1</a:t>
              </a:r>
            </a:p>
          </p:txBody>
        </p:sp>
        <p:sp>
          <p:nvSpPr>
            <p:cNvPr id="12" name="Title 1">
              <a:extLst>
                <a:ext uri="{FF2B5EF4-FFF2-40B4-BE49-F238E27FC236}">
                  <a16:creationId xmlns:a16="http://schemas.microsoft.com/office/drawing/2014/main" id="{71F5C16A-D581-4893-9018-31F0F8590E2E}"/>
                </a:ext>
              </a:extLst>
            </p:cNvPr>
            <p:cNvSpPr txBox="1">
              <a:spLocks/>
            </p:cNvSpPr>
            <p:nvPr/>
          </p:nvSpPr>
          <p:spPr>
            <a:xfrm>
              <a:off x="616220" y="4969965"/>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1800" dirty="0"/>
                <a:t>Background / Need for Research</a:t>
              </a:r>
            </a:p>
          </p:txBody>
        </p:sp>
      </p:grpSp>
      <p:grpSp>
        <p:nvGrpSpPr>
          <p:cNvPr id="13" name="Group 12">
            <a:extLst>
              <a:ext uri="{FF2B5EF4-FFF2-40B4-BE49-F238E27FC236}">
                <a16:creationId xmlns:a16="http://schemas.microsoft.com/office/drawing/2014/main" id="{26292CD6-BF51-4B8B-BBD0-DA5C0F401EA2}"/>
              </a:ext>
            </a:extLst>
          </p:cNvPr>
          <p:cNvGrpSpPr>
            <a:grpSpLocks noChangeAspect="1"/>
          </p:cNvGrpSpPr>
          <p:nvPr/>
        </p:nvGrpSpPr>
        <p:grpSpPr>
          <a:xfrm>
            <a:off x="2451832" y="3458850"/>
            <a:ext cx="1944105" cy="2271502"/>
            <a:chOff x="532434" y="3852479"/>
            <a:chExt cx="2116637" cy="2473089"/>
          </a:xfrm>
          <a:solidFill>
            <a:schemeClr val="accent1">
              <a:lumMod val="60000"/>
              <a:lumOff val="40000"/>
            </a:schemeClr>
          </a:solidFill>
        </p:grpSpPr>
        <p:sp>
          <p:nvSpPr>
            <p:cNvPr id="14" name="Rectangle 13">
              <a:extLst>
                <a:ext uri="{FF2B5EF4-FFF2-40B4-BE49-F238E27FC236}">
                  <a16:creationId xmlns:a16="http://schemas.microsoft.com/office/drawing/2014/main" id="{F23F9DDA-F08C-42FD-A314-3E75968AFDC6}"/>
                </a:ext>
              </a:extLst>
            </p:cNvPr>
            <p:cNvSpPr/>
            <p:nvPr/>
          </p:nvSpPr>
          <p:spPr>
            <a:xfrm>
              <a:off x="532435" y="3852479"/>
              <a:ext cx="2116636" cy="2473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35F770BC-95EE-4B05-BE0F-B3757783DE9D}"/>
                </a:ext>
              </a:extLst>
            </p:cNvPr>
            <p:cNvSpPr txBox="1">
              <a:spLocks/>
            </p:cNvSpPr>
            <p:nvPr/>
          </p:nvSpPr>
          <p:spPr>
            <a:xfrm>
              <a:off x="532434" y="3880978"/>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3600" dirty="0"/>
                <a:t> 2</a:t>
              </a:r>
            </a:p>
          </p:txBody>
        </p:sp>
        <p:sp>
          <p:nvSpPr>
            <p:cNvPr id="16" name="Title 1">
              <a:extLst>
                <a:ext uri="{FF2B5EF4-FFF2-40B4-BE49-F238E27FC236}">
                  <a16:creationId xmlns:a16="http://schemas.microsoft.com/office/drawing/2014/main" id="{EDF9AF55-FA0C-4ADD-A258-AB0D949CE436}"/>
                </a:ext>
              </a:extLst>
            </p:cNvPr>
            <p:cNvSpPr txBox="1">
              <a:spLocks/>
            </p:cNvSpPr>
            <p:nvPr/>
          </p:nvSpPr>
          <p:spPr>
            <a:xfrm>
              <a:off x="587456" y="4920487"/>
              <a:ext cx="2003976" cy="1355602"/>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1800" dirty="0"/>
                <a:t>New Location Approach and Results</a:t>
              </a:r>
            </a:p>
          </p:txBody>
        </p:sp>
      </p:grpSp>
      <p:grpSp>
        <p:nvGrpSpPr>
          <p:cNvPr id="17" name="Group 16">
            <a:extLst>
              <a:ext uri="{FF2B5EF4-FFF2-40B4-BE49-F238E27FC236}">
                <a16:creationId xmlns:a16="http://schemas.microsoft.com/office/drawing/2014/main" id="{BC8458A8-C318-4542-BD64-36D2FB44276E}"/>
              </a:ext>
            </a:extLst>
          </p:cNvPr>
          <p:cNvGrpSpPr>
            <a:grpSpLocks noChangeAspect="1"/>
          </p:cNvGrpSpPr>
          <p:nvPr/>
        </p:nvGrpSpPr>
        <p:grpSpPr>
          <a:xfrm>
            <a:off x="4678809" y="3467420"/>
            <a:ext cx="1944104" cy="2277180"/>
            <a:chOff x="532434" y="3852479"/>
            <a:chExt cx="2116637" cy="2479271"/>
          </a:xfrm>
          <a:solidFill>
            <a:schemeClr val="accent1">
              <a:lumMod val="75000"/>
            </a:schemeClr>
          </a:solidFill>
        </p:grpSpPr>
        <p:sp>
          <p:nvSpPr>
            <p:cNvPr id="18" name="Rectangle 17">
              <a:extLst>
                <a:ext uri="{FF2B5EF4-FFF2-40B4-BE49-F238E27FC236}">
                  <a16:creationId xmlns:a16="http://schemas.microsoft.com/office/drawing/2014/main" id="{A843D33F-6109-4BC3-9210-81FA97858D31}"/>
                </a:ext>
              </a:extLst>
            </p:cNvPr>
            <p:cNvSpPr/>
            <p:nvPr/>
          </p:nvSpPr>
          <p:spPr>
            <a:xfrm>
              <a:off x="532435" y="3852479"/>
              <a:ext cx="2116636" cy="2473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a:extLst>
                <a:ext uri="{FF2B5EF4-FFF2-40B4-BE49-F238E27FC236}">
                  <a16:creationId xmlns:a16="http://schemas.microsoft.com/office/drawing/2014/main" id="{6211F6E2-062C-432A-9147-C103678EEF1A}"/>
                </a:ext>
              </a:extLst>
            </p:cNvPr>
            <p:cNvSpPr txBox="1">
              <a:spLocks/>
            </p:cNvSpPr>
            <p:nvPr/>
          </p:nvSpPr>
          <p:spPr>
            <a:xfrm>
              <a:off x="532434" y="3874944"/>
              <a:ext cx="1946449"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3600" dirty="0"/>
                <a:t> 3</a:t>
              </a:r>
            </a:p>
          </p:txBody>
        </p:sp>
        <p:sp>
          <p:nvSpPr>
            <p:cNvPr id="20" name="Title 1">
              <a:extLst>
                <a:ext uri="{FF2B5EF4-FFF2-40B4-BE49-F238E27FC236}">
                  <a16:creationId xmlns:a16="http://schemas.microsoft.com/office/drawing/2014/main" id="{0397B301-9F1D-4CCC-AD27-E2590AEF3F93}"/>
                </a:ext>
              </a:extLst>
            </p:cNvPr>
            <p:cNvSpPr txBox="1">
              <a:spLocks/>
            </p:cNvSpPr>
            <p:nvPr/>
          </p:nvSpPr>
          <p:spPr>
            <a:xfrm>
              <a:off x="616220" y="4969966"/>
              <a:ext cx="1946448" cy="1361784"/>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1800" dirty="0"/>
                <a:t>Widening Approach and Results</a:t>
              </a:r>
            </a:p>
          </p:txBody>
        </p:sp>
      </p:grpSp>
      <p:sp>
        <p:nvSpPr>
          <p:cNvPr id="31" name="Rectangle 2">
            <a:extLst>
              <a:ext uri="{FF2B5EF4-FFF2-40B4-BE49-F238E27FC236}">
                <a16:creationId xmlns:a16="http://schemas.microsoft.com/office/drawing/2014/main" id="{2CB5E3F7-6DC9-45FF-B687-F8C7EDE7B735}"/>
              </a:ext>
            </a:extLst>
          </p:cNvPr>
          <p:cNvSpPr txBox="1">
            <a:spLocks noRot="1" noChangeArrowheads="1"/>
          </p:cNvSpPr>
          <p:nvPr/>
        </p:nvSpPr>
        <p:spPr>
          <a:xfrm>
            <a:off x="274135" y="2223608"/>
            <a:ext cx="8896709" cy="763694"/>
          </a:xfrm>
          <a:prstGeom prst="rect">
            <a:avLst/>
          </a:prstGeom>
          <a:noFill/>
          <a:extLst>
            <a:ext uri="{91240B29-F687-4F45-9708-019B960494DF}">
              <a14:hiddenLine xmlns:a14="http://schemas.microsoft.com/office/drawing/2010/main" w="0">
                <a:solidFill>
                  <a:schemeClr val="tx1"/>
                </a:solidFill>
                <a:miter lim="800000"/>
                <a:headEnd/>
                <a:tailEnd/>
              </a14:hiddenLine>
            </a:ext>
          </a:extLst>
        </p:spPr>
        <p:txBody>
          <a:bodyPr lIns="96609" tIns="48304" rIns="96609" bIns="48304"/>
          <a:lstStyle>
            <a:lvl1pPr algn="l" defTabSz="457200" rtl="0" eaLnBrk="1" latinLnBrk="0" hangingPunct="1">
              <a:spcBef>
                <a:spcPct val="0"/>
              </a:spcBef>
              <a:buNone/>
              <a:defRPr sz="3600" kern="1200">
                <a:solidFill>
                  <a:schemeClr val="tx1">
                    <a:lumMod val="75000"/>
                    <a:lumOff val="25000"/>
                  </a:schemeClr>
                </a:solidFill>
                <a:latin typeface=""/>
                <a:ea typeface="+mj-ea"/>
                <a:cs typeface="+mj-cs"/>
              </a:defRPr>
            </a:lvl1pPr>
          </a:lstStyle>
          <a:p>
            <a:pPr fontAlgn="auto">
              <a:spcAft>
                <a:spcPts val="0"/>
              </a:spcAft>
            </a:pPr>
            <a:r>
              <a:rPr lang="en-US" altLang="en-US" sz="3200" dirty="0">
                <a:solidFill>
                  <a:prstClr val="black">
                    <a:lumMod val="75000"/>
                    <a:lumOff val="25000"/>
                  </a:prstClr>
                </a:solidFill>
              </a:rPr>
              <a:t>Presentation Overview</a:t>
            </a:r>
          </a:p>
        </p:txBody>
      </p:sp>
      <p:sp>
        <p:nvSpPr>
          <p:cNvPr id="3" name="Text Placeholder 2">
            <a:extLst>
              <a:ext uri="{FF2B5EF4-FFF2-40B4-BE49-F238E27FC236}">
                <a16:creationId xmlns:a16="http://schemas.microsoft.com/office/drawing/2014/main" id="{CB5401AE-E6FE-4F51-B444-D0EE449DBDFC}"/>
              </a:ext>
            </a:extLst>
          </p:cNvPr>
          <p:cNvSpPr>
            <a:spLocks noGrp="1"/>
          </p:cNvSpPr>
          <p:nvPr>
            <p:ph type="body" sz="quarter" idx="12"/>
          </p:nvPr>
        </p:nvSpPr>
        <p:spPr>
          <a:xfrm>
            <a:off x="5172254" y="55859"/>
            <a:ext cx="3848100" cy="273050"/>
          </a:xfrm>
        </p:spPr>
        <p:txBody>
          <a:bodyPr/>
          <a:lstStyle/>
          <a:p>
            <a:r>
              <a:rPr lang="en-US" dirty="0"/>
              <a:t>SBFs for New Location and Widening</a:t>
            </a:r>
          </a:p>
        </p:txBody>
      </p:sp>
      <p:grpSp>
        <p:nvGrpSpPr>
          <p:cNvPr id="21" name="Group 20">
            <a:extLst>
              <a:ext uri="{FF2B5EF4-FFF2-40B4-BE49-F238E27FC236}">
                <a16:creationId xmlns:a16="http://schemas.microsoft.com/office/drawing/2014/main" id="{3C5FB01E-B376-4D1D-A7B8-9357550F1DCA}"/>
              </a:ext>
            </a:extLst>
          </p:cNvPr>
          <p:cNvGrpSpPr>
            <a:grpSpLocks noChangeAspect="1"/>
          </p:cNvGrpSpPr>
          <p:nvPr/>
        </p:nvGrpSpPr>
        <p:grpSpPr>
          <a:xfrm>
            <a:off x="6890588" y="3480754"/>
            <a:ext cx="1944104" cy="2277180"/>
            <a:chOff x="532434" y="3852479"/>
            <a:chExt cx="2116637" cy="2479271"/>
          </a:xfrm>
          <a:solidFill>
            <a:schemeClr val="accent1">
              <a:lumMod val="60000"/>
              <a:lumOff val="40000"/>
            </a:schemeClr>
          </a:solidFill>
        </p:grpSpPr>
        <p:sp>
          <p:nvSpPr>
            <p:cNvPr id="22" name="Rectangle 21">
              <a:extLst>
                <a:ext uri="{FF2B5EF4-FFF2-40B4-BE49-F238E27FC236}">
                  <a16:creationId xmlns:a16="http://schemas.microsoft.com/office/drawing/2014/main" id="{36A1B1C2-2E3B-45C3-BB4C-F1181D28AFF8}"/>
                </a:ext>
              </a:extLst>
            </p:cNvPr>
            <p:cNvSpPr/>
            <p:nvPr/>
          </p:nvSpPr>
          <p:spPr>
            <a:xfrm>
              <a:off x="532435" y="3852479"/>
              <a:ext cx="2116636" cy="2473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1">
              <a:extLst>
                <a:ext uri="{FF2B5EF4-FFF2-40B4-BE49-F238E27FC236}">
                  <a16:creationId xmlns:a16="http://schemas.microsoft.com/office/drawing/2014/main" id="{75201DE8-1354-4273-B815-9D5DA2C9411F}"/>
                </a:ext>
              </a:extLst>
            </p:cNvPr>
            <p:cNvSpPr txBox="1">
              <a:spLocks/>
            </p:cNvSpPr>
            <p:nvPr/>
          </p:nvSpPr>
          <p:spPr>
            <a:xfrm>
              <a:off x="532434" y="3874944"/>
              <a:ext cx="1946449"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3600" dirty="0"/>
                <a:t> 4</a:t>
              </a:r>
            </a:p>
          </p:txBody>
        </p:sp>
        <p:sp>
          <p:nvSpPr>
            <p:cNvPr id="24" name="Title 1">
              <a:extLst>
                <a:ext uri="{FF2B5EF4-FFF2-40B4-BE49-F238E27FC236}">
                  <a16:creationId xmlns:a16="http://schemas.microsoft.com/office/drawing/2014/main" id="{4B028B99-5D0F-49FD-853D-1C2880187E90}"/>
                </a:ext>
              </a:extLst>
            </p:cNvPr>
            <p:cNvSpPr txBox="1">
              <a:spLocks/>
            </p:cNvSpPr>
            <p:nvPr/>
          </p:nvSpPr>
          <p:spPr>
            <a:xfrm>
              <a:off x="616220" y="4969966"/>
              <a:ext cx="1946448" cy="1361784"/>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1800" dirty="0"/>
                <a:t>Application of Results</a:t>
              </a:r>
            </a:p>
          </p:txBody>
        </p:sp>
      </p:grpSp>
    </p:spTree>
    <p:extLst>
      <p:ext uri="{BB962C8B-B14F-4D97-AF65-F5344CB8AC3E}">
        <p14:creationId xmlns:p14="http://schemas.microsoft.com/office/powerpoint/2010/main" val="669982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Rot="1" noChangeArrowheads="1"/>
          </p:cNvSpPr>
          <p:nvPr/>
        </p:nvSpPr>
        <p:spPr>
          <a:xfrm>
            <a:off x="142695" y="483586"/>
            <a:ext cx="8898910" cy="624001"/>
          </a:xfrm>
          <a:prstGeom prst="rect">
            <a:avLst/>
          </a:prstGeom>
          <a:noFill/>
          <a:extLst>
            <a:ext uri="{91240B29-F687-4F45-9708-019B960494DF}">
              <a14:hiddenLine xmlns:a14="http://schemas.microsoft.com/office/drawing/2010/main" w="0">
                <a:solidFill>
                  <a:schemeClr val="tx1"/>
                </a:solidFill>
                <a:miter lim="800000"/>
                <a:headEnd/>
                <a:tailEnd/>
              </a14:hiddenLine>
            </a:ext>
          </a:extLst>
        </p:spPr>
        <p:txBody>
          <a:bodyPr lIns="96609" tIns="48304" rIns="96609" bIns="48304"/>
          <a:lstStyle>
            <a:lvl1pPr algn="l" defTabSz="457200" rtl="0" eaLnBrk="1" latinLnBrk="0" hangingPunct="1">
              <a:spcBef>
                <a:spcPct val="0"/>
              </a:spcBef>
              <a:buNone/>
              <a:defRPr sz="3600" kern="1200">
                <a:solidFill>
                  <a:schemeClr val="tx1">
                    <a:lumMod val="75000"/>
                    <a:lumOff val="25000"/>
                  </a:schemeClr>
                </a:solidFill>
                <a:latin typeface=""/>
                <a:ea typeface="+mj-ea"/>
                <a:cs typeface="+mj-cs"/>
              </a:defRPr>
            </a:lvl1pPr>
          </a:lstStyle>
          <a:p>
            <a:pPr algn="ctr" fontAlgn="auto">
              <a:spcAft>
                <a:spcPts val="0"/>
              </a:spcAft>
            </a:pPr>
            <a:r>
              <a:rPr lang="en-US" altLang="en-US" sz="3200" dirty="0">
                <a:solidFill>
                  <a:prstClr val="black">
                    <a:lumMod val="75000"/>
                    <a:lumOff val="25000"/>
                  </a:prstClr>
                </a:solidFill>
              </a:rPr>
              <a:t>NCDOT Widening Types</a:t>
            </a:r>
          </a:p>
        </p:txBody>
      </p:sp>
      <p:sp>
        <p:nvSpPr>
          <p:cNvPr id="15" name="Slide Number Placeholder 2">
            <a:extLst>
              <a:ext uri="{FF2B5EF4-FFF2-40B4-BE49-F238E27FC236}">
                <a16:creationId xmlns:a16="http://schemas.microsoft.com/office/drawing/2014/main" id="{723F17DD-113D-4CE2-861F-08D89EE34623}"/>
              </a:ext>
            </a:extLst>
          </p:cNvPr>
          <p:cNvSpPr txBox="1">
            <a:spLocks/>
          </p:cNvSpPr>
          <p:nvPr/>
        </p:nvSpPr>
        <p:spPr>
          <a:xfrm>
            <a:off x="8686800" y="6356350"/>
            <a:ext cx="379561" cy="4127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chemeClr val="tx1">
                    <a:lumMod val="50000"/>
                    <a:lumOff val="50000"/>
                  </a:schemeClr>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8E0C9224-0E86-4A9A-8DD9-792BBB0652B6}" type="slidenum">
              <a:rPr lang="en-US" altLang="en-US" smtClean="0"/>
              <a:pPr>
                <a:defRPr/>
              </a:pPr>
              <a:t>23</a:t>
            </a:fld>
            <a:endParaRPr lang="en-US" altLang="en-US" dirty="0"/>
          </a:p>
        </p:txBody>
      </p:sp>
      <p:graphicFrame>
        <p:nvGraphicFramePr>
          <p:cNvPr id="2" name="Table 1"/>
          <p:cNvGraphicFramePr>
            <a:graphicFrameLocks noGrp="1"/>
          </p:cNvGraphicFramePr>
          <p:nvPr>
            <p:extLst>
              <p:ext uri="{D42A27DB-BD31-4B8C-83A1-F6EECF244321}">
                <p14:modId xmlns:p14="http://schemas.microsoft.com/office/powerpoint/2010/main" val="2738467606"/>
              </p:ext>
            </p:extLst>
          </p:nvPr>
        </p:nvGraphicFramePr>
        <p:xfrm>
          <a:off x="1000125" y="1352552"/>
          <a:ext cx="3451802" cy="3302575"/>
        </p:xfrm>
        <a:graphic>
          <a:graphicData uri="http://schemas.openxmlformats.org/drawingml/2006/table">
            <a:tbl>
              <a:tblPr firstRow="1" firstCol="1" bandRow="1"/>
              <a:tblGrid>
                <a:gridCol w="3451802">
                  <a:extLst>
                    <a:ext uri="{9D8B030D-6E8A-4147-A177-3AD203B41FA5}">
                      <a16:colId xmlns:a16="http://schemas.microsoft.com/office/drawing/2014/main" val="3676272739"/>
                    </a:ext>
                  </a:extLst>
                </a:gridCol>
              </a:tblGrid>
              <a:tr h="509575">
                <a:tc>
                  <a:txBody>
                    <a:bodyPr/>
                    <a:lstStyle/>
                    <a:p>
                      <a:pPr marL="0" marR="0" indent="0" algn="l" defTabSz="457200" rtl="0" eaLnBrk="1" latinLnBrk="0" hangingPunct="1">
                        <a:lnSpc>
                          <a:spcPct val="107000"/>
                        </a:lnSpc>
                        <a:spcBef>
                          <a:spcPts val="0"/>
                        </a:spcBef>
                        <a:spcAft>
                          <a:spcPts val="0"/>
                        </a:spcAft>
                      </a:pPr>
                      <a:r>
                        <a:rPr lang="en-US"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 - Widen Existing Roadway - Add lane to Freeway</a:t>
                      </a:r>
                    </a:p>
                  </a:txBody>
                  <a:tcPr marL="36167" marR="36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24133890"/>
                  </a:ext>
                </a:extLst>
              </a:tr>
              <a:tr h="548775">
                <a:tc>
                  <a:txBody>
                    <a:bodyPr/>
                    <a:lstStyle/>
                    <a:p>
                      <a:pPr marL="0" marR="0" indent="0" algn="l" defTabSz="457200" rtl="0" eaLnBrk="1" latinLnBrk="0" hangingPunct="1">
                        <a:lnSpc>
                          <a:spcPct val="107000"/>
                        </a:lnSpc>
                        <a:spcBef>
                          <a:spcPts val="0"/>
                        </a:spcBef>
                        <a:spcAft>
                          <a:spcPts val="0"/>
                        </a:spcAft>
                      </a:pPr>
                      <a:r>
                        <a:rPr lang="en-US"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1B ‐ Widen Existing Roadway ‐ Widen 2 lane roadway to 4 lane divided</a:t>
                      </a:r>
                    </a:p>
                  </a:txBody>
                  <a:tcPr marL="36167" marR="36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45410340"/>
                  </a:ext>
                </a:extLst>
              </a:tr>
              <a:tr h="558575">
                <a:tc>
                  <a:txBody>
                    <a:bodyPr/>
                    <a:lstStyle/>
                    <a:p>
                      <a:pPr marL="0" marR="0" indent="0" algn="l" defTabSz="457200" rtl="0" eaLnBrk="1" latinLnBrk="0" hangingPunct="1">
                        <a:lnSpc>
                          <a:spcPct val="107000"/>
                        </a:lnSpc>
                        <a:spcBef>
                          <a:spcPts val="0"/>
                        </a:spcBef>
                        <a:spcAft>
                          <a:spcPts val="0"/>
                        </a:spcAft>
                      </a:pPr>
                      <a:r>
                        <a:rPr lang="en-US"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1C - Widen Existing Roadway - Install two-way left turn lane on a two lane roadway</a:t>
                      </a:r>
                    </a:p>
                  </a:txBody>
                  <a:tcPr marL="36167" marR="36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87269083"/>
                  </a:ext>
                </a:extLst>
              </a:tr>
              <a:tr h="595759">
                <a:tc>
                  <a:txBody>
                    <a:bodyPr/>
                    <a:lstStyle/>
                    <a:p>
                      <a:pPr marL="0" marR="0" indent="0" algn="l" defTabSz="457200" rtl="0" eaLnBrk="1" latinLnBrk="0" hangingPunct="1">
                        <a:lnSpc>
                          <a:spcPct val="107000"/>
                        </a:lnSpc>
                        <a:spcBef>
                          <a:spcPts val="0"/>
                        </a:spcBef>
                        <a:spcAft>
                          <a:spcPts val="0"/>
                        </a:spcAft>
                      </a:pPr>
                      <a:r>
                        <a:rPr lang="en-US"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1D - Widen Existing Roadway - Widen 2 lane roadway to 4 lane divided Superstreet with Partial Control of Access</a:t>
                      </a:r>
                    </a:p>
                  </a:txBody>
                  <a:tcPr marL="36167" marR="36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34279802"/>
                  </a:ext>
                </a:extLst>
              </a:tr>
              <a:tr h="544946">
                <a:tc>
                  <a:txBody>
                    <a:bodyPr/>
                    <a:lstStyle/>
                    <a:p>
                      <a:pPr marL="0" marR="0" indent="0" algn="l" defTabSz="457200" rtl="0" eaLnBrk="1" latinLnBrk="0" hangingPunct="1">
                        <a:lnSpc>
                          <a:spcPct val="107000"/>
                        </a:lnSpc>
                        <a:spcBef>
                          <a:spcPts val="0"/>
                        </a:spcBef>
                        <a:spcAft>
                          <a:spcPts val="0"/>
                        </a:spcAft>
                      </a:pPr>
                      <a:r>
                        <a:rPr lang="en-US"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1E - Widen Existing Roadway - Widen 2 lane roadway to 4 lane divided with Partial Control of Access</a:t>
                      </a:r>
                    </a:p>
                  </a:txBody>
                  <a:tcPr marL="36167" marR="36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49235293"/>
                  </a:ext>
                </a:extLst>
              </a:tr>
              <a:tr h="544945">
                <a:tc>
                  <a:txBody>
                    <a:bodyPr/>
                    <a:lstStyle/>
                    <a:p>
                      <a:pPr marL="0" marR="0" indent="0" algn="l" defTabSz="457200" rtl="0" eaLnBrk="1" latinLnBrk="0" hangingPunct="1">
                        <a:lnSpc>
                          <a:spcPct val="107000"/>
                        </a:lnSpc>
                        <a:spcBef>
                          <a:spcPts val="0"/>
                        </a:spcBef>
                        <a:spcAft>
                          <a:spcPts val="0"/>
                        </a:spcAft>
                      </a:pPr>
                      <a:r>
                        <a:rPr lang="en-US"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1F - Widen Existing Roadway - Widen 4 lane divided roadway to 6 lane divided</a:t>
                      </a:r>
                    </a:p>
                  </a:txBody>
                  <a:tcPr marL="36167" marR="36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83618394"/>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271711138"/>
              </p:ext>
            </p:extLst>
          </p:nvPr>
        </p:nvGraphicFramePr>
        <p:xfrm>
          <a:off x="4773471" y="1352550"/>
          <a:ext cx="3457574" cy="3961986"/>
        </p:xfrm>
        <a:graphic>
          <a:graphicData uri="http://schemas.openxmlformats.org/drawingml/2006/table">
            <a:tbl>
              <a:tblPr firstRow="1" firstCol="1" bandRow="1"/>
              <a:tblGrid>
                <a:gridCol w="3457574">
                  <a:extLst>
                    <a:ext uri="{9D8B030D-6E8A-4147-A177-3AD203B41FA5}">
                      <a16:colId xmlns:a16="http://schemas.microsoft.com/office/drawing/2014/main" val="1494972630"/>
                    </a:ext>
                  </a:extLst>
                </a:gridCol>
              </a:tblGrid>
              <a:tr h="539910">
                <a:tc>
                  <a:txBody>
                    <a:bodyPr/>
                    <a:lstStyle/>
                    <a:p>
                      <a:pPr marL="0" marR="0" indent="0" algn="l">
                        <a:lnSpc>
                          <a:spcPct val="107000"/>
                        </a:lnSpc>
                        <a:spcBef>
                          <a:spcPts val="0"/>
                        </a:spcBef>
                        <a:spcAft>
                          <a:spcPts val="0"/>
                        </a:spcAft>
                      </a:pPr>
                      <a:r>
                        <a:rPr lang="en-US" sz="1200" dirty="0">
                          <a:solidFill>
                            <a:srgbClr val="000000"/>
                          </a:solidFill>
                          <a:effectLst/>
                          <a:latin typeface="+mj-lt"/>
                          <a:ea typeface="Times New Roman" panose="02020603050405020304" pitchFamily="18" charset="0"/>
                          <a:cs typeface="Calibri" panose="020F0502020204030204" pitchFamily="34" charset="0"/>
                        </a:rPr>
                        <a:t>1G.1 - Widen Existing Roadway - Widen 2 lane roadway to 4 lane divided roadway</a:t>
                      </a: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69464631"/>
                  </a:ext>
                </a:extLst>
              </a:tr>
              <a:tr h="483599">
                <a:tc>
                  <a:txBody>
                    <a:bodyPr/>
                    <a:lstStyle/>
                    <a:p>
                      <a:pPr marL="0" marR="0" indent="0" algn="l">
                        <a:lnSpc>
                          <a:spcPct val="107000"/>
                        </a:lnSpc>
                        <a:spcBef>
                          <a:spcPts val="0"/>
                        </a:spcBef>
                        <a:spcAft>
                          <a:spcPts val="0"/>
                        </a:spcAft>
                      </a:pPr>
                      <a:r>
                        <a:rPr lang="en-US" sz="1200" dirty="0">
                          <a:solidFill>
                            <a:srgbClr val="000000"/>
                          </a:solidFill>
                          <a:effectLst/>
                          <a:latin typeface="+mj-lt"/>
                          <a:ea typeface="Times New Roman" panose="02020603050405020304" pitchFamily="18" charset="0"/>
                          <a:cs typeface="Calibri" panose="020F0502020204030204" pitchFamily="34" charset="0"/>
                        </a:rPr>
                        <a:t>1G.2 - Widen Existing Roadway - Widen 4 lane roadway to 5 lane roadway</a:t>
                      </a: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26526042"/>
                  </a:ext>
                </a:extLst>
              </a:tr>
              <a:tr h="572259">
                <a:tc>
                  <a:txBody>
                    <a:bodyPr/>
                    <a:lstStyle/>
                    <a:p>
                      <a:pPr marL="0" marR="0" indent="0" algn="l">
                        <a:lnSpc>
                          <a:spcPct val="107000"/>
                        </a:lnSpc>
                        <a:spcBef>
                          <a:spcPts val="0"/>
                        </a:spcBef>
                        <a:spcAft>
                          <a:spcPts val="0"/>
                        </a:spcAft>
                      </a:pPr>
                      <a:r>
                        <a:rPr lang="en-US" sz="1200" dirty="0">
                          <a:solidFill>
                            <a:srgbClr val="000000"/>
                          </a:solidFill>
                          <a:effectLst/>
                          <a:latin typeface="+mj-lt"/>
                          <a:ea typeface="Times New Roman" panose="02020603050405020304" pitchFamily="18" charset="0"/>
                          <a:cs typeface="Calibri" panose="020F0502020204030204" pitchFamily="34" charset="0"/>
                        </a:rPr>
                        <a:t>1G.2 - Widen Existing Roadway - Widen 4 lane roadway to 5 lane roadway</a:t>
                      </a: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53964268"/>
                  </a:ext>
                </a:extLst>
              </a:tr>
              <a:tr h="623869">
                <a:tc>
                  <a:txBody>
                    <a:bodyPr/>
                    <a:lstStyle/>
                    <a:p>
                      <a:pPr marL="0" marR="0" indent="0" algn="l">
                        <a:lnSpc>
                          <a:spcPct val="107000"/>
                        </a:lnSpc>
                        <a:spcBef>
                          <a:spcPts val="0"/>
                        </a:spcBef>
                        <a:spcAft>
                          <a:spcPts val="0"/>
                        </a:spcAft>
                      </a:pPr>
                      <a:r>
                        <a:rPr lang="en-US" sz="1200" dirty="0">
                          <a:solidFill>
                            <a:srgbClr val="000000"/>
                          </a:solidFill>
                          <a:effectLst/>
                          <a:latin typeface="+mj-lt"/>
                          <a:ea typeface="Times New Roman" panose="02020603050405020304" pitchFamily="18" charset="0"/>
                          <a:cs typeface="Calibri" panose="020F0502020204030204" pitchFamily="34" charset="0"/>
                        </a:rPr>
                        <a:t>1G.3 - Widen Existing Roadway - Widen 2 lane roadway to 4 lane divided roadway</a:t>
                      </a: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53820585"/>
                  </a:ext>
                </a:extLst>
              </a:tr>
              <a:tr h="540290">
                <a:tc>
                  <a:txBody>
                    <a:bodyPr/>
                    <a:lstStyle/>
                    <a:p>
                      <a:pPr marL="0" marR="0" indent="0" algn="l">
                        <a:lnSpc>
                          <a:spcPct val="107000"/>
                        </a:lnSpc>
                        <a:spcBef>
                          <a:spcPts val="0"/>
                        </a:spcBef>
                        <a:spcAft>
                          <a:spcPts val="0"/>
                        </a:spcAft>
                      </a:pPr>
                      <a:r>
                        <a:rPr lang="en-US" sz="1200" dirty="0">
                          <a:solidFill>
                            <a:srgbClr val="000000"/>
                          </a:solidFill>
                          <a:effectLst/>
                          <a:latin typeface="+mj-lt"/>
                          <a:ea typeface="Times New Roman" panose="02020603050405020304" pitchFamily="18" charset="0"/>
                          <a:cs typeface="Calibri" panose="020F0502020204030204" pitchFamily="34" charset="0"/>
                        </a:rPr>
                        <a:t>1G.4 - Widen Existing Roadway -  Install two-way left turn lane on a two lane roadway</a:t>
                      </a: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77810480"/>
                  </a:ext>
                </a:extLst>
              </a:tr>
              <a:tr h="551887">
                <a:tc>
                  <a:txBody>
                    <a:bodyPr/>
                    <a:lstStyle/>
                    <a:p>
                      <a:pPr marL="0" marR="0" indent="0" algn="l">
                        <a:lnSpc>
                          <a:spcPct val="107000"/>
                        </a:lnSpc>
                        <a:spcBef>
                          <a:spcPts val="0"/>
                        </a:spcBef>
                        <a:spcAft>
                          <a:spcPts val="0"/>
                        </a:spcAft>
                      </a:pPr>
                      <a:r>
                        <a:rPr lang="en-US" sz="1200" dirty="0">
                          <a:solidFill>
                            <a:srgbClr val="000000"/>
                          </a:solidFill>
                          <a:effectLst/>
                          <a:latin typeface="+mj-lt"/>
                          <a:ea typeface="Times New Roman" panose="02020603050405020304" pitchFamily="18" charset="0"/>
                          <a:cs typeface="Calibri" panose="020F0502020204030204" pitchFamily="34" charset="0"/>
                        </a:rPr>
                        <a:t>1G.5 - Widen Existing Roadway -  Install two-way left turn lane on a two lane roadway</a:t>
                      </a: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01132650"/>
                  </a:ext>
                </a:extLst>
              </a:tr>
              <a:tr h="650172">
                <a:tc>
                  <a:txBody>
                    <a:bodyPr/>
                    <a:lstStyle/>
                    <a:p>
                      <a:pPr marL="0" marR="0" indent="0" algn="l">
                        <a:lnSpc>
                          <a:spcPct val="107000"/>
                        </a:lnSpc>
                        <a:spcBef>
                          <a:spcPts val="0"/>
                        </a:spcBef>
                        <a:spcAft>
                          <a:spcPts val="0"/>
                        </a:spcAft>
                      </a:pPr>
                      <a:r>
                        <a:rPr lang="en-US" sz="1200" dirty="0">
                          <a:solidFill>
                            <a:srgbClr val="000000"/>
                          </a:solidFill>
                          <a:effectLst/>
                          <a:latin typeface="+mj-lt"/>
                          <a:ea typeface="Times New Roman" panose="02020603050405020304" pitchFamily="18" charset="0"/>
                          <a:cs typeface="Calibri" panose="020F0502020204030204" pitchFamily="34" charset="0"/>
                        </a:rPr>
                        <a:t>1G.6 - Widen Existing Roadway - Widen 6 lane divided roadway to 8 lane divided roadway</a:t>
                      </a: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8868834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01810069"/>
              </p:ext>
            </p:extLst>
          </p:nvPr>
        </p:nvGraphicFramePr>
        <p:xfrm>
          <a:off x="1000125" y="4655127"/>
          <a:ext cx="3451802" cy="868966"/>
        </p:xfrm>
        <a:graphic>
          <a:graphicData uri="http://schemas.openxmlformats.org/drawingml/2006/table">
            <a:tbl>
              <a:tblPr firstRow="1" firstCol="1" bandRow="1"/>
              <a:tblGrid>
                <a:gridCol w="3451802">
                  <a:extLst>
                    <a:ext uri="{9D8B030D-6E8A-4147-A177-3AD203B41FA5}">
                      <a16:colId xmlns:a16="http://schemas.microsoft.com/office/drawing/2014/main" val="4186423198"/>
                    </a:ext>
                  </a:extLst>
                </a:gridCol>
              </a:tblGrid>
              <a:tr h="426640">
                <a:tc>
                  <a:txBody>
                    <a:bodyPr/>
                    <a:lstStyle/>
                    <a:p>
                      <a:pPr marL="0" marR="0" indent="0" algn="l">
                        <a:lnSpc>
                          <a:spcPct val="107000"/>
                        </a:lnSpc>
                        <a:spcBef>
                          <a:spcPts val="0"/>
                        </a:spcBef>
                        <a:spcAft>
                          <a:spcPts val="0"/>
                        </a:spcAft>
                      </a:pPr>
                      <a:r>
                        <a:rPr lang="en-US" sz="1200" dirty="0">
                          <a:solidFill>
                            <a:srgbClr val="000000"/>
                          </a:solidFill>
                          <a:effectLst/>
                          <a:latin typeface="+mn-lt"/>
                          <a:ea typeface="Times New Roman" panose="02020603050405020304" pitchFamily="18" charset="0"/>
                          <a:cs typeface="Calibri" panose="020F0502020204030204" pitchFamily="34" charset="0"/>
                        </a:rPr>
                        <a:t>4D to 6U Conversion</a:t>
                      </a:r>
                    </a:p>
                  </a:txBody>
                  <a:tcPr marL="60880" marR="60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01284843"/>
                  </a:ext>
                </a:extLst>
              </a:tr>
              <a:tr h="442326">
                <a:tc>
                  <a:txBody>
                    <a:bodyPr/>
                    <a:lstStyle/>
                    <a:p>
                      <a:pPr marL="0" marR="0" indent="0" algn="l">
                        <a:lnSpc>
                          <a:spcPct val="107000"/>
                        </a:lnSpc>
                        <a:spcBef>
                          <a:spcPts val="0"/>
                        </a:spcBef>
                        <a:spcAft>
                          <a:spcPts val="0"/>
                        </a:spcAft>
                      </a:pPr>
                      <a:r>
                        <a:rPr lang="en-US" sz="1200" dirty="0">
                          <a:solidFill>
                            <a:srgbClr val="000000"/>
                          </a:solidFill>
                          <a:effectLst/>
                          <a:latin typeface="+mn-lt"/>
                          <a:ea typeface="Times New Roman" panose="02020603050405020304" pitchFamily="18" charset="0"/>
                          <a:cs typeface="Calibri" panose="020F0502020204030204" pitchFamily="34" charset="0"/>
                        </a:rPr>
                        <a:t>4U to 4D Conversion</a:t>
                      </a:r>
                    </a:p>
                  </a:txBody>
                  <a:tcPr marL="60880" marR="60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40697760"/>
                  </a:ext>
                </a:extLst>
              </a:tr>
            </a:tbl>
          </a:graphicData>
        </a:graphic>
      </p:graphicFrame>
      <p:sp>
        <p:nvSpPr>
          <p:cNvPr id="9" name="Text Placeholder 2">
            <a:extLst>
              <a:ext uri="{FF2B5EF4-FFF2-40B4-BE49-F238E27FC236}">
                <a16:creationId xmlns:a16="http://schemas.microsoft.com/office/drawing/2014/main" id="{CB5401AE-E6FE-4F51-B444-D0EE449DBDFC}"/>
              </a:ext>
            </a:extLst>
          </p:cNvPr>
          <p:cNvSpPr>
            <a:spLocks noGrp="1"/>
          </p:cNvSpPr>
          <p:nvPr>
            <p:ph type="body" sz="quarter" idx="12"/>
          </p:nvPr>
        </p:nvSpPr>
        <p:spPr>
          <a:xfrm>
            <a:off x="5172254" y="55859"/>
            <a:ext cx="3848100" cy="273050"/>
          </a:xfrm>
        </p:spPr>
        <p:txBody>
          <a:bodyPr/>
          <a:lstStyle/>
          <a:p>
            <a:r>
              <a:rPr lang="en-US" dirty="0"/>
              <a:t>SBFs for New Location and Widening</a:t>
            </a:r>
          </a:p>
        </p:txBody>
      </p:sp>
    </p:spTree>
    <p:extLst>
      <p:ext uri="{BB962C8B-B14F-4D97-AF65-F5344CB8AC3E}">
        <p14:creationId xmlns:p14="http://schemas.microsoft.com/office/powerpoint/2010/main" val="3449776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225108" y="1133505"/>
            <a:ext cx="8280717" cy="4326472"/>
          </a:xfrm>
        </p:spPr>
        <p:txBody>
          <a:bodyPr/>
          <a:lstStyle/>
          <a:p>
            <a:pPr marL="457200" lvl="1" indent="0">
              <a:buNone/>
            </a:pPr>
            <a:r>
              <a:rPr lang="en-US" sz="2400" dirty="0"/>
              <a:t>Applied Safety Performance Functions</a:t>
            </a:r>
          </a:p>
          <a:p>
            <a:pPr lvl="1">
              <a:spcBef>
                <a:spcPts val="900"/>
              </a:spcBef>
            </a:pPr>
            <a:r>
              <a:rPr lang="en-US" sz="2000" dirty="0"/>
              <a:t>Estimated the predicted number of crashes for the before and after facility types</a:t>
            </a:r>
          </a:p>
          <a:p>
            <a:pPr lvl="1">
              <a:spcBef>
                <a:spcPts val="900"/>
              </a:spcBef>
            </a:pPr>
            <a:r>
              <a:rPr lang="en-US" sz="2000" dirty="0"/>
              <a:t>Used the HSM predictive models calibrated using NC data</a:t>
            </a:r>
          </a:p>
          <a:p>
            <a:pPr lvl="1">
              <a:spcBef>
                <a:spcPts val="900"/>
              </a:spcBef>
            </a:pPr>
            <a:r>
              <a:rPr lang="en-US" sz="2000" dirty="0"/>
              <a:t>Used NC data to guides assumptions related to AADT and roadside parameters</a:t>
            </a:r>
          </a:p>
          <a:p>
            <a:pPr lvl="1">
              <a:spcBef>
                <a:spcPts val="900"/>
              </a:spcBef>
            </a:pPr>
            <a:r>
              <a:rPr lang="en-US" sz="2000" dirty="0"/>
              <a:t>Data used for this analysis was collected as part of NCDOT RP 2020-27 “Updated and Regional Calibration Factors for Highway Safety Manual Crash Prediction Models (2016-2019)”</a:t>
            </a:r>
          </a:p>
        </p:txBody>
      </p:sp>
      <p:sp>
        <p:nvSpPr>
          <p:cNvPr id="10" name="Rectangle 2"/>
          <p:cNvSpPr txBox="1">
            <a:spLocks noRot="1" noChangeArrowheads="1"/>
          </p:cNvSpPr>
          <p:nvPr/>
        </p:nvSpPr>
        <p:spPr>
          <a:xfrm>
            <a:off x="123645" y="491278"/>
            <a:ext cx="8898910" cy="624001"/>
          </a:xfrm>
          <a:prstGeom prst="rect">
            <a:avLst/>
          </a:prstGeom>
          <a:noFill/>
          <a:extLst>
            <a:ext uri="{91240B29-F687-4F45-9708-019B960494DF}">
              <a14:hiddenLine xmlns:a14="http://schemas.microsoft.com/office/drawing/2010/main" w="0">
                <a:solidFill>
                  <a:schemeClr val="tx1"/>
                </a:solidFill>
                <a:miter lim="800000"/>
                <a:headEnd/>
                <a:tailEnd/>
              </a14:hiddenLine>
            </a:ext>
          </a:extLst>
        </p:spPr>
        <p:txBody>
          <a:bodyPr lIns="96609" tIns="48304" rIns="96609" bIns="48304"/>
          <a:lstStyle>
            <a:lvl1pPr algn="l" defTabSz="457200" rtl="0" eaLnBrk="1" latinLnBrk="0" hangingPunct="1">
              <a:spcBef>
                <a:spcPct val="0"/>
              </a:spcBef>
              <a:buNone/>
              <a:defRPr sz="3600" kern="1200">
                <a:solidFill>
                  <a:schemeClr val="tx1">
                    <a:lumMod val="75000"/>
                    <a:lumOff val="25000"/>
                  </a:schemeClr>
                </a:solidFill>
                <a:latin typeface=""/>
                <a:ea typeface="+mj-ea"/>
                <a:cs typeface="+mj-cs"/>
              </a:defRPr>
            </a:lvl1pPr>
          </a:lstStyle>
          <a:p>
            <a:pPr algn="ctr" fontAlgn="auto">
              <a:spcAft>
                <a:spcPts val="0"/>
              </a:spcAft>
            </a:pPr>
            <a:r>
              <a:rPr lang="en-US" altLang="en-US" sz="3200" dirty="0">
                <a:solidFill>
                  <a:prstClr val="black">
                    <a:lumMod val="75000"/>
                    <a:lumOff val="25000"/>
                  </a:prstClr>
                </a:solidFill>
              </a:rPr>
              <a:t>Approach: Widening Projects</a:t>
            </a:r>
          </a:p>
        </p:txBody>
      </p:sp>
      <p:sp>
        <p:nvSpPr>
          <p:cNvPr id="15" name="Slide Number Placeholder 2">
            <a:extLst>
              <a:ext uri="{FF2B5EF4-FFF2-40B4-BE49-F238E27FC236}">
                <a16:creationId xmlns:a16="http://schemas.microsoft.com/office/drawing/2014/main" id="{723F17DD-113D-4CE2-861F-08D89EE34623}"/>
              </a:ext>
            </a:extLst>
          </p:cNvPr>
          <p:cNvSpPr txBox="1">
            <a:spLocks/>
          </p:cNvSpPr>
          <p:nvPr/>
        </p:nvSpPr>
        <p:spPr>
          <a:xfrm>
            <a:off x="8686800" y="6356350"/>
            <a:ext cx="379561" cy="4127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chemeClr val="tx1">
                    <a:lumMod val="50000"/>
                    <a:lumOff val="50000"/>
                  </a:schemeClr>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8E0C9224-0E86-4A9A-8DD9-792BBB0652B6}" type="slidenum">
              <a:rPr lang="en-US" altLang="en-US" smtClean="0"/>
              <a:pPr>
                <a:defRPr/>
              </a:pPr>
              <a:t>24</a:t>
            </a:fld>
            <a:endParaRPr lang="en-US" altLang="en-US" dirty="0"/>
          </a:p>
        </p:txBody>
      </p:sp>
      <p:sp>
        <p:nvSpPr>
          <p:cNvPr id="9" name="Text Placeholder 2">
            <a:extLst>
              <a:ext uri="{FF2B5EF4-FFF2-40B4-BE49-F238E27FC236}">
                <a16:creationId xmlns:a16="http://schemas.microsoft.com/office/drawing/2014/main" id="{CB5401AE-E6FE-4F51-B444-D0EE449DBDFC}"/>
              </a:ext>
            </a:extLst>
          </p:cNvPr>
          <p:cNvSpPr>
            <a:spLocks noGrp="1"/>
          </p:cNvSpPr>
          <p:nvPr>
            <p:ph type="body" sz="quarter" idx="12"/>
          </p:nvPr>
        </p:nvSpPr>
        <p:spPr>
          <a:xfrm>
            <a:off x="5172254" y="55859"/>
            <a:ext cx="3848100" cy="273050"/>
          </a:xfrm>
        </p:spPr>
        <p:txBody>
          <a:bodyPr/>
          <a:lstStyle/>
          <a:p>
            <a:r>
              <a:rPr lang="en-US" dirty="0"/>
              <a:t>SBFs for New Location and Widening</a:t>
            </a:r>
          </a:p>
        </p:txBody>
      </p:sp>
      <p:pic>
        <p:nvPicPr>
          <p:cNvPr id="2" name="Picture 1"/>
          <p:cNvPicPr>
            <a:picLocks noChangeAspect="1"/>
          </p:cNvPicPr>
          <p:nvPr/>
        </p:nvPicPr>
        <p:blipFill>
          <a:blip r:embed="rId3"/>
          <a:stretch>
            <a:fillRect/>
          </a:stretch>
        </p:blipFill>
        <p:spPr>
          <a:xfrm>
            <a:off x="1818354" y="4681222"/>
            <a:ext cx="5277950" cy="1800096"/>
          </a:xfrm>
          <a:prstGeom prst="rect">
            <a:avLst/>
          </a:prstGeom>
        </p:spPr>
      </p:pic>
      <p:sp>
        <p:nvSpPr>
          <p:cNvPr id="3" name="TextBox 2"/>
          <p:cNvSpPr txBox="1"/>
          <p:nvPr/>
        </p:nvSpPr>
        <p:spPr>
          <a:xfrm>
            <a:off x="5791289" y="6379775"/>
            <a:ext cx="1476375" cy="276999"/>
          </a:xfrm>
          <a:prstGeom prst="rect">
            <a:avLst/>
          </a:prstGeom>
          <a:noFill/>
        </p:spPr>
        <p:txBody>
          <a:bodyPr wrap="square" rtlCol="0">
            <a:spAutoFit/>
          </a:bodyPr>
          <a:lstStyle/>
          <a:p>
            <a:r>
              <a:rPr lang="en-US" sz="1200" dirty="0"/>
              <a:t>Example: 4U to 5D</a:t>
            </a:r>
          </a:p>
        </p:txBody>
      </p:sp>
    </p:spTree>
    <p:extLst>
      <p:ext uri="{BB962C8B-B14F-4D97-AF65-F5344CB8AC3E}">
        <p14:creationId xmlns:p14="http://schemas.microsoft.com/office/powerpoint/2010/main" val="3323568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Rot="1" noChangeArrowheads="1"/>
          </p:cNvSpPr>
          <p:nvPr/>
        </p:nvSpPr>
        <p:spPr>
          <a:xfrm>
            <a:off x="123645" y="491278"/>
            <a:ext cx="8898910" cy="624001"/>
          </a:xfrm>
          <a:prstGeom prst="rect">
            <a:avLst/>
          </a:prstGeom>
          <a:noFill/>
          <a:extLst>
            <a:ext uri="{91240B29-F687-4F45-9708-019B960494DF}">
              <a14:hiddenLine xmlns:a14="http://schemas.microsoft.com/office/drawing/2010/main" w="0">
                <a:solidFill>
                  <a:schemeClr val="tx1"/>
                </a:solidFill>
                <a:miter lim="800000"/>
                <a:headEnd/>
                <a:tailEnd/>
              </a14:hiddenLine>
            </a:ext>
          </a:extLst>
        </p:spPr>
        <p:txBody>
          <a:bodyPr lIns="96609" tIns="48304" rIns="96609" bIns="48304"/>
          <a:lstStyle>
            <a:lvl1pPr algn="l" defTabSz="457200" rtl="0" eaLnBrk="1" latinLnBrk="0" hangingPunct="1">
              <a:spcBef>
                <a:spcPct val="0"/>
              </a:spcBef>
              <a:buNone/>
              <a:defRPr sz="3600" kern="1200">
                <a:solidFill>
                  <a:schemeClr val="tx1">
                    <a:lumMod val="75000"/>
                    <a:lumOff val="25000"/>
                  </a:schemeClr>
                </a:solidFill>
                <a:latin typeface=""/>
                <a:ea typeface="+mj-ea"/>
                <a:cs typeface="+mj-cs"/>
              </a:defRPr>
            </a:lvl1pPr>
          </a:lstStyle>
          <a:p>
            <a:pPr algn="ctr" fontAlgn="auto">
              <a:spcAft>
                <a:spcPts val="0"/>
              </a:spcAft>
            </a:pPr>
            <a:r>
              <a:rPr lang="en-US" altLang="en-US" sz="3200" dirty="0">
                <a:solidFill>
                  <a:prstClr val="black">
                    <a:lumMod val="75000"/>
                    <a:lumOff val="25000"/>
                  </a:prstClr>
                </a:solidFill>
              </a:rPr>
              <a:t>Results: Widening Projects</a:t>
            </a:r>
          </a:p>
        </p:txBody>
      </p:sp>
      <p:sp>
        <p:nvSpPr>
          <p:cNvPr id="15" name="Slide Number Placeholder 2">
            <a:extLst>
              <a:ext uri="{FF2B5EF4-FFF2-40B4-BE49-F238E27FC236}">
                <a16:creationId xmlns:a16="http://schemas.microsoft.com/office/drawing/2014/main" id="{723F17DD-113D-4CE2-861F-08D89EE34623}"/>
              </a:ext>
            </a:extLst>
          </p:cNvPr>
          <p:cNvSpPr txBox="1">
            <a:spLocks/>
          </p:cNvSpPr>
          <p:nvPr/>
        </p:nvSpPr>
        <p:spPr>
          <a:xfrm>
            <a:off x="8686800" y="6356350"/>
            <a:ext cx="379561" cy="4127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chemeClr val="tx1">
                    <a:lumMod val="50000"/>
                    <a:lumOff val="50000"/>
                  </a:schemeClr>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8E0C9224-0E86-4A9A-8DD9-792BBB0652B6}" type="slidenum">
              <a:rPr lang="en-US" altLang="en-US" smtClean="0"/>
              <a:pPr>
                <a:defRPr/>
              </a:pPr>
              <a:t>25</a:t>
            </a:fld>
            <a:endParaRPr lang="en-US" altLang="en-US" dirty="0"/>
          </a:p>
        </p:txBody>
      </p:sp>
      <p:sp>
        <p:nvSpPr>
          <p:cNvPr id="9" name="Text Placeholder 2">
            <a:extLst>
              <a:ext uri="{FF2B5EF4-FFF2-40B4-BE49-F238E27FC236}">
                <a16:creationId xmlns:a16="http://schemas.microsoft.com/office/drawing/2014/main" id="{CB5401AE-E6FE-4F51-B444-D0EE449DBDFC}"/>
              </a:ext>
            </a:extLst>
          </p:cNvPr>
          <p:cNvSpPr>
            <a:spLocks noGrp="1"/>
          </p:cNvSpPr>
          <p:nvPr>
            <p:ph type="body" sz="quarter" idx="12"/>
          </p:nvPr>
        </p:nvSpPr>
        <p:spPr>
          <a:xfrm>
            <a:off x="5172254" y="55859"/>
            <a:ext cx="3848100" cy="273050"/>
          </a:xfrm>
        </p:spPr>
        <p:txBody>
          <a:bodyPr/>
          <a:lstStyle/>
          <a:p>
            <a:r>
              <a:rPr lang="en-US" dirty="0"/>
              <a:t>SBFs for New Location and Widening</a:t>
            </a:r>
          </a:p>
        </p:txBody>
      </p:sp>
      <p:graphicFrame>
        <p:nvGraphicFramePr>
          <p:cNvPr id="6" name="Table 5"/>
          <p:cNvGraphicFramePr>
            <a:graphicFrameLocks noGrp="1"/>
          </p:cNvGraphicFramePr>
          <p:nvPr>
            <p:extLst>
              <p:ext uri="{D42A27DB-BD31-4B8C-83A1-F6EECF244321}">
                <p14:modId xmlns:p14="http://schemas.microsoft.com/office/powerpoint/2010/main" val="1427031638"/>
              </p:ext>
            </p:extLst>
          </p:nvPr>
        </p:nvGraphicFramePr>
        <p:xfrm>
          <a:off x="623794" y="1164077"/>
          <a:ext cx="7898612" cy="5143474"/>
        </p:xfrm>
        <a:graphic>
          <a:graphicData uri="http://schemas.openxmlformats.org/drawingml/2006/table">
            <a:tbl>
              <a:tblPr firstRow="1" firstCol="1" bandRow="1"/>
              <a:tblGrid>
                <a:gridCol w="1711330">
                  <a:extLst>
                    <a:ext uri="{9D8B030D-6E8A-4147-A177-3AD203B41FA5}">
                      <a16:colId xmlns:a16="http://schemas.microsoft.com/office/drawing/2014/main" val="1005919556"/>
                    </a:ext>
                  </a:extLst>
                </a:gridCol>
                <a:gridCol w="512584">
                  <a:extLst>
                    <a:ext uri="{9D8B030D-6E8A-4147-A177-3AD203B41FA5}">
                      <a16:colId xmlns:a16="http://schemas.microsoft.com/office/drawing/2014/main" val="3750401349"/>
                    </a:ext>
                  </a:extLst>
                </a:gridCol>
                <a:gridCol w="605781">
                  <a:extLst>
                    <a:ext uri="{9D8B030D-6E8A-4147-A177-3AD203B41FA5}">
                      <a16:colId xmlns:a16="http://schemas.microsoft.com/office/drawing/2014/main" val="1227970064"/>
                    </a:ext>
                  </a:extLst>
                </a:gridCol>
                <a:gridCol w="717617">
                  <a:extLst>
                    <a:ext uri="{9D8B030D-6E8A-4147-A177-3AD203B41FA5}">
                      <a16:colId xmlns:a16="http://schemas.microsoft.com/office/drawing/2014/main" val="1576256808"/>
                    </a:ext>
                  </a:extLst>
                </a:gridCol>
                <a:gridCol w="885372">
                  <a:extLst>
                    <a:ext uri="{9D8B030D-6E8A-4147-A177-3AD203B41FA5}">
                      <a16:colId xmlns:a16="http://schemas.microsoft.com/office/drawing/2014/main" val="777665147"/>
                    </a:ext>
                  </a:extLst>
                </a:gridCol>
                <a:gridCol w="754896">
                  <a:extLst>
                    <a:ext uri="{9D8B030D-6E8A-4147-A177-3AD203B41FA5}">
                      <a16:colId xmlns:a16="http://schemas.microsoft.com/office/drawing/2014/main" val="2585973136"/>
                    </a:ext>
                  </a:extLst>
                </a:gridCol>
                <a:gridCol w="978569">
                  <a:extLst>
                    <a:ext uri="{9D8B030D-6E8A-4147-A177-3AD203B41FA5}">
                      <a16:colId xmlns:a16="http://schemas.microsoft.com/office/drawing/2014/main" val="254244469"/>
                    </a:ext>
                  </a:extLst>
                </a:gridCol>
                <a:gridCol w="1732463">
                  <a:extLst>
                    <a:ext uri="{9D8B030D-6E8A-4147-A177-3AD203B41FA5}">
                      <a16:colId xmlns:a16="http://schemas.microsoft.com/office/drawing/2014/main" val="3296149364"/>
                    </a:ext>
                  </a:extLst>
                </a:gridCol>
              </a:tblGrid>
              <a:tr h="348141">
                <a:tc rowSpan="2">
                  <a:txBody>
                    <a:bodyPr/>
                    <a:lstStyle/>
                    <a:p>
                      <a:pPr marL="0" marR="0" indent="0" algn="ctr">
                        <a:lnSpc>
                          <a:spcPct val="107000"/>
                        </a:lnSpc>
                        <a:spcBef>
                          <a:spcPts val="0"/>
                        </a:spcBef>
                        <a:spcAft>
                          <a:spcPts val="0"/>
                        </a:spcAft>
                      </a:pPr>
                      <a:r>
                        <a:rPr lang="en-US" sz="1100" b="1" dirty="0">
                          <a:solidFill>
                            <a:srgbClr val="000000"/>
                          </a:solidFill>
                          <a:effectLst/>
                          <a:latin typeface="+mn-lt"/>
                          <a:ea typeface="Times New Roman" panose="02020603050405020304" pitchFamily="18" charset="0"/>
                          <a:cs typeface="Calibri" panose="020F0502020204030204" pitchFamily="34" charset="0"/>
                        </a:rPr>
                        <a:t>Specific Improvement Type (SIT)</a:t>
                      </a:r>
                      <a:endParaRPr lang="en-US" sz="1100" dirty="0">
                        <a:solidFill>
                          <a:srgbClr val="000000"/>
                        </a:solidFill>
                        <a:effectLst/>
                        <a:latin typeface="+mn-lt"/>
                        <a:ea typeface="Times New Roman" panose="02020603050405020304" pitchFamily="18" charset="0"/>
                        <a:cs typeface="Calibri" panose="020F0502020204030204" pitchFamily="34" charset="0"/>
                      </a:endParaRPr>
                    </a:p>
                  </a:txBody>
                  <a:tcPr marL="36167" marR="36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rowSpan="2">
                  <a:txBody>
                    <a:bodyPr/>
                    <a:lstStyle/>
                    <a:p>
                      <a:pPr marL="0" marR="0" indent="0" algn="ctr">
                        <a:lnSpc>
                          <a:spcPct val="107000"/>
                        </a:lnSpc>
                        <a:spcBef>
                          <a:spcPts val="0"/>
                        </a:spcBef>
                        <a:spcAft>
                          <a:spcPts val="0"/>
                        </a:spcAft>
                      </a:pPr>
                      <a:r>
                        <a:rPr lang="en-US" sz="1100" b="1" dirty="0">
                          <a:solidFill>
                            <a:srgbClr val="000000"/>
                          </a:solidFill>
                          <a:effectLst/>
                          <a:latin typeface="+mn-lt"/>
                          <a:ea typeface="Times New Roman" panose="02020603050405020304" pitchFamily="18" charset="0"/>
                          <a:cs typeface="Calibri" panose="020F0502020204030204" pitchFamily="34" charset="0"/>
                        </a:rPr>
                        <a:t>Area Type</a:t>
                      </a:r>
                      <a:endParaRPr lang="en-US" sz="1100" dirty="0">
                        <a:solidFill>
                          <a:srgbClr val="000000"/>
                        </a:solidFill>
                        <a:effectLst/>
                        <a:latin typeface="+mn-lt"/>
                        <a:ea typeface="Times New Roman" panose="02020603050405020304" pitchFamily="18" charset="0"/>
                        <a:cs typeface="Calibri" panose="020F0502020204030204" pitchFamily="34" charset="0"/>
                      </a:endParaRPr>
                    </a:p>
                  </a:txBody>
                  <a:tcPr marL="36167" marR="36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rowSpan="2">
                  <a:txBody>
                    <a:bodyPr/>
                    <a:lstStyle/>
                    <a:p>
                      <a:pPr marL="0" marR="0" indent="0" algn="ctr">
                        <a:lnSpc>
                          <a:spcPct val="107000"/>
                        </a:lnSpc>
                        <a:spcBef>
                          <a:spcPts val="0"/>
                        </a:spcBef>
                        <a:spcAft>
                          <a:spcPts val="0"/>
                        </a:spcAft>
                      </a:pPr>
                      <a:r>
                        <a:rPr lang="en-US" sz="1100" b="1" dirty="0">
                          <a:solidFill>
                            <a:srgbClr val="000000"/>
                          </a:solidFill>
                          <a:effectLst/>
                          <a:latin typeface="+mn-lt"/>
                          <a:ea typeface="Times New Roman" panose="02020603050405020304" pitchFamily="18" charset="0"/>
                          <a:cs typeface="Calibri" panose="020F0502020204030204" pitchFamily="34" charset="0"/>
                        </a:rPr>
                        <a:t>Current NCDOT SBF</a:t>
                      </a:r>
                      <a:endParaRPr lang="en-US" sz="1100" dirty="0">
                        <a:solidFill>
                          <a:srgbClr val="000000"/>
                        </a:solidFill>
                        <a:effectLst/>
                        <a:latin typeface="+mn-lt"/>
                        <a:ea typeface="Times New Roman" panose="02020603050405020304" pitchFamily="18" charset="0"/>
                        <a:cs typeface="Calibri" panose="020F0502020204030204" pitchFamily="34" charset="0"/>
                      </a:endParaRPr>
                    </a:p>
                  </a:txBody>
                  <a:tcPr marL="36167" marR="36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rowSpan="2">
                  <a:txBody>
                    <a:bodyPr/>
                    <a:lstStyle/>
                    <a:p>
                      <a:pPr marL="0" marR="0" indent="0" algn="ctr">
                        <a:lnSpc>
                          <a:spcPct val="107000"/>
                        </a:lnSpc>
                        <a:spcBef>
                          <a:spcPts val="0"/>
                        </a:spcBef>
                        <a:spcAft>
                          <a:spcPts val="0"/>
                        </a:spcAft>
                      </a:pPr>
                      <a:r>
                        <a:rPr lang="en-US" sz="1100" b="1" dirty="0">
                          <a:solidFill>
                            <a:srgbClr val="000000"/>
                          </a:solidFill>
                          <a:effectLst/>
                          <a:latin typeface="+mn-lt"/>
                          <a:ea typeface="Times New Roman" panose="02020603050405020304" pitchFamily="18" charset="0"/>
                          <a:cs typeface="Calibri" panose="020F0502020204030204" pitchFamily="34" charset="0"/>
                        </a:rPr>
                        <a:t>Study Developed SBF</a:t>
                      </a:r>
                      <a:endParaRPr lang="en-US" sz="1100" dirty="0">
                        <a:solidFill>
                          <a:srgbClr val="000000"/>
                        </a:solidFill>
                        <a:effectLst/>
                        <a:latin typeface="+mn-lt"/>
                        <a:ea typeface="Times New Roman" panose="02020603050405020304" pitchFamily="18" charset="0"/>
                        <a:cs typeface="Calibri" panose="020F0502020204030204" pitchFamily="34" charset="0"/>
                      </a:endParaRPr>
                    </a:p>
                  </a:txBody>
                  <a:tcPr marL="36167" marR="36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gridSpan="2">
                  <a:txBody>
                    <a:bodyPr/>
                    <a:lstStyle/>
                    <a:p>
                      <a:pPr marL="0" marR="0" indent="0" algn="ctr">
                        <a:lnSpc>
                          <a:spcPct val="107000"/>
                        </a:lnSpc>
                        <a:spcBef>
                          <a:spcPts val="0"/>
                        </a:spcBef>
                        <a:spcAft>
                          <a:spcPts val="0"/>
                        </a:spcAft>
                      </a:pPr>
                      <a:r>
                        <a:rPr lang="en-US" sz="1100" b="1" dirty="0">
                          <a:solidFill>
                            <a:srgbClr val="000000"/>
                          </a:solidFill>
                          <a:effectLst/>
                          <a:latin typeface="+mn-lt"/>
                          <a:ea typeface="Times New Roman" panose="02020603050405020304" pitchFamily="18" charset="0"/>
                          <a:cs typeface="Calibri" panose="020F0502020204030204" pitchFamily="34" charset="0"/>
                        </a:rPr>
                        <a:t>CMF Clearinghouse Results (</a:t>
                      </a:r>
                      <a:r>
                        <a:rPr lang="en-US" sz="1100" b="1" i="1" dirty="0">
                          <a:solidFill>
                            <a:srgbClr val="000000"/>
                          </a:solidFill>
                          <a:effectLst/>
                          <a:latin typeface="+mn-lt"/>
                          <a:ea typeface="Times New Roman" panose="02020603050405020304" pitchFamily="18" charset="0"/>
                          <a:cs typeface="Calibri" panose="020F0502020204030204" pitchFamily="34" charset="0"/>
                        </a:rPr>
                        <a:t>4-Star or Higher</a:t>
                      </a:r>
                      <a:r>
                        <a:rPr lang="en-US" sz="1100" b="1" dirty="0">
                          <a:solidFill>
                            <a:srgbClr val="000000"/>
                          </a:solidFill>
                          <a:effectLst/>
                          <a:latin typeface="+mn-lt"/>
                          <a:ea typeface="Times New Roman" panose="02020603050405020304" pitchFamily="18" charset="0"/>
                          <a:cs typeface="Calibri" panose="020F0502020204030204" pitchFamily="34" charset="0"/>
                        </a:rPr>
                        <a:t>)</a:t>
                      </a:r>
                      <a:endParaRPr lang="en-US" sz="1100" dirty="0">
                        <a:solidFill>
                          <a:srgbClr val="000000"/>
                        </a:solidFill>
                        <a:effectLst/>
                        <a:latin typeface="+mn-lt"/>
                        <a:ea typeface="Times New Roman" panose="02020603050405020304" pitchFamily="18" charset="0"/>
                        <a:cs typeface="Calibri" panose="020F0502020204030204" pitchFamily="34" charset="0"/>
                      </a:endParaRPr>
                    </a:p>
                  </a:txBody>
                  <a:tcPr marL="36167" marR="36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hMerge="1">
                  <a:txBody>
                    <a:bodyPr/>
                    <a:lstStyle/>
                    <a:p>
                      <a:endParaRPr lang="en-US"/>
                    </a:p>
                  </a:txBody>
                  <a:tcPr/>
                </a:tc>
                <a:tc rowSpan="2">
                  <a:txBody>
                    <a:bodyPr/>
                    <a:lstStyle/>
                    <a:p>
                      <a:pPr marL="0" marR="0" indent="0" algn="ctr">
                        <a:lnSpc>
                          <a:spcPct val="107000"/>
                        </a:lnSpc>
                        <a:spcBef>
                          <a:spcPts val="0"/>
                        </a:spcBef>
                        <a:spcAft>
                          <a:spcPts val="0"/>
                        </a:spcAft>
                      </a:pPr>
                      <a:r>
                        <a:rPr lang="en-US" sz="1100" b="1" dirty="0">
                          <a:solidFill>
                            <a:srgbClr val="000000"/>
                          </a:solidFill>
                          <a:effectLst/>
                          <a:latin typeface="+mn-lt"/>
                          <a:ea typeface="Times New Roman" panose="02020603050405020304" pitchFamily="18" charset="0"/>
                          <a:cs typeface="Calibri" panose="020F0502020204030204" pitchFamily="34" charset="0"/>
                        </a:rPr>
                        <a:t>Study Recommended SBF</a:t>
                      </a:r>
                      <a:endParaRPr lang="en-US" sz="1100" dirty="0">
                        <a:solidFill>
                          <a:srgbClr val="000000"/>
                        </a:solidFill>
                        <a:effectLst/>
                        <a:latin typeface="+mn-lt"/>
                        <a:ea typeface="Times New Roman" panose="02020603050405020304" pitchFamily="18" charset="0"/>
                        <a:cs typeface="Calibri" panose="020F0502020204030204" pitchFamily="34" charset="0"/>
                      </a:endParaRPr>
                    </a:p>
                  </a:txBody>
                  <a:tcPr marL="36167" marR="36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rowSpan="2">
                  <a:txBody>
                    <a:bodyPr/>
                    <a:lstStyle/>
                    <a:p>
                      <a:pPr marL="0" marR="0" indent="0" algn="ctr">
                        <a:lnSpc>
                          <a:spcPct val="107000"/>
                        </a:lnSpc>
                        <a:spcBef>
                          <a:spcPts val="0"/>
                        </a:spcBef>
                        <a:spcAft>
                          <a:spcPts val="0"/>
                        </a:spcAft>
                      </a:pPr>
                      <a:r>
                        <a:rPr lang="en-US" sz="1100" b="1" dirty="0">
                          <a:solidFill>
                            <a:srgbClr val="000000"/>
                          </a:solidFill>
                          <a:effectLst/>
                          <a:latin typeface="+mn-lt"/>
                          <a:ea typeface="Times New Roman" panose="02020603050405020304" pitchFamily="18" charset="0"/>
                          <a:cs typeface="Calibri" panose="020F0502020204030204" pitchFamily="34" charset="0"/>
                        </a:rPr>
                        <a:t>Recommendation Considerations</a:t>
                      </a:r>
                      <a:endParaRPr lang="en-US" sz="1100" dirty="0">
                        <a:solidFill>
                          <a:srgbClr val="000000"/>
                        </a:solidFill>
                        <a:effectLst/>
                        <a:latin typeface="+mn-lt"/>
                        <a:ea typeface="Times New Roman" panose="02020603050405020304" pitchFamily="18" charset="0"/>
                        <a:cs typeface="Calibri" panose="020F0502020204030204" pitchFamily="34" charset="0"/>
                      </a:endParaRPr>
                    </a:p>
                  </a:txBody>
                  <a:tcPr marL="36167" marR="36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438199729"/>
                  </a:ext>
                </a:extLst>
              </a:tr>
              <a:tr h="2186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ctr">
                        <a:lnSpc>
                          <a:spcPct val="107000"/>
                        </a:lnSpc>
                        <a:spcBef>
                          <a:spcPts val="0"/>
                        </a:spcBef>
                        <a:spcAft>
                          <a:spcPts val="0"/>
                        </a:spcAft>
                      </a:pPr>
                      <a:r>
                        <a:rPr lang="en-US" sz="1100" b="1" dirty="0">
                          <a:solidFill>
                            <a:srgbClr val="000000"/>
                          </a:solidFill>
                          <a:effectLst/>
                          <a:latin typeface="+mn-lt"/>
                          <a:ea typeface="Times New Roman" panose="02020603050405020304" pitchFamily="18" charset="0"/>
                          <a:cs typeface="Calibri" panose="020F0502020204030204" pitchFamily="34" charset="0"/>
                        </a:rPr>
                        <a:t>SBF</a:t>
                      </a:r>
                      <a:endParaRPr lang="en-US" sz="1100" dirty="0">
                        <a:solidFill>
                          <a:srgbClr val="000000"/>
                        </a:solidFill>
                        <a:effectLst/>
                        <a:latin typeface="+mn-lt"/>
                        <a:ea typeface="Times New Roman" panose="02020603050405020304" pitchFamily="18" charset="0"/>
                        <a:cs typeface="Calibri" panose="020F0502020204030204" pitchFamily="34" charset="0"/>
                      </a:endParaRPr>
                    </a:p>
                  </a:txBody>
                  <a:tcPr marL="36167" marR="36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marL="0" marR="0" indent="0" algn="ctr">
                        <a:lnSpc>
                          <a:spcPct val="107000"/>
                        </a:lnSpc>
                        <a:spcBef>
                          <a:spcPts val="0"/>
                        </a:spcBef>
                        <a:spcAft>
                          <a:spcPts val="0"/>
                        </a:spcAft>
                      </a:pPr>
                      <a:r>
                        <a:rPr lang="en-US" sz="1000" b="1" dirty="0">
                          <a:solidFill>
                            <a:srgbClr val="000000"/>
                          </a:solidFill>
                          <a:effectLst/>
                          <a:latin typeface="+mn-lt"/>
                          <a:ea typeface="Times New Roman" panose="02020603050405020304" pitchFamily="18" charset="0"/>
                          <a:cs typeface="Calibri" panose="020F0502020204030204" pitchFamily="34" charset="0"/>
                        </a:rPr>
                        <a:t>Details</a:t>
                      </a:r>
                      <a:endParaRPr lang="en-US" sz="1000" dirty="0">
                        <a:solidFill>
                          <a:srgbClr val="000000"/>
                        </a:solidFill>
                        <a:effectLst/>
                        <a:latin typeface="+mn-lt"/>
                        <a:ea typeface="Times New Roman" panose="02020603050405020304" pitchFamily="18" charset="0"/>
                        <a:cs typeface="Calibri" panose="020F0502020204030204" pitchFamily="34" charset="0"/>
                      </a:endParaRPr>
                    </a:p>
                  </a:txBody>
                  <a:tcPr marL="36167" marR="361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35981319"/>
                  </a:ext>
                </a:extLst>
              </a:tr>
              <a:tr h="870335">
                <a:tc>
                  <a:txBody>
                    <a:bodyPr/>
                    <a:lstStyle/>
                    <a:p>
                      <a:pPr marL="0" marR="0" indent="0" algn="l">
                        <a:lnSpc>
                          <a:spcPct val="107000"/>
                        </a:lnSpc>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1A - Widen Existing Roadway - Add lane to Freeway</a:t>
                      </a:r>
                    </a:p>
                  </a:txBody>
                  <a:tcPr marL="36167" marR="36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indent="0" algn="l">
                        <a:lnSpc>
                          <a:spcPct val="107000"/>
                        </a:lnSpc>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Urban/ Rural</a:t>
                      </a:r>
                    </a:p>
                  </a:txBody>
                  <a:tcPr marL="36167" marR="36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ct val="107000"/>
                        </a:lnSpc>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10</a:t>
                      </a:r>
                    </a:p>
                  </a:txBody>
                  <a:tcPr marL="36167" marR="36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US" sz="1100" dirty="0">
                          <a:solidFill>
                            <a:srgbClr val="000000"/>
                          </a:solidFill>
                          <a:effectLst/>
                          <a:latin typeface="+mn-lt"/>
                          <a:ea typeface="Times New Roman" panose="02020603050405020304" pitchFamily="18" charset="0"/>
                          <a:cs typeface="Calibri" panose="020F0502020204030204" pitchFamily="34" charset="0"/>
                        </a:rPr>
                        <a:t> </a:t>
                      </a:r>
                    </a:p>
                    <a:p>
                      <a:pPr marL="0" marR="0" indent="0" algn="l">
                        <a:lnSpc>
                          <a:spcPct val="107000"/>
                        </a:lnSpc>
                        <a:spcBef>
                          <a:spcPts val="0"/>
                        </a:spcBef>
                        <a:spcAft>
                          <a:spcPts val="0"/>
                        </a:spcAft>
                      </a:pPr>
                      <a:endParaRPr lang="en-US" sz="1100" dirty="0">
                        <a:solidFill>
                          <a:srgbClr val="000000"/>
                        </a:solidFill>
                        <a:effectLst/>
                        <a:latin typeface="+mn-lt"/>
                        <a:ea typeface="Times New Roman" panose="02020603050405020304" pitchFamily="18" charset="0"/>
                        <a:cs typeface="Calibri" panose="020F0502020204030204" pitchFamily="34" charset="0"/>
                      </a:endParaRPr>
                    </a:p>
                  </a:txBody>
                  <a:tcPr marL="36167" marR="36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 </a:t>
                      </a:r>
                    </a:p>
                  </a:txBody>
                  <a:tcPr marL="36167" marR="36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r>
                        <a:rPr lang="en-US" sz="900" i="1" dirty="0">
                          <a:solidFill>
                            <a:srgbClr val="000000"/>
                          </a:solidFill>
                          <a:effectLst/>
                          <a:latin typeface="+mn-lt"/>
                          <a:ea typeface="Times New Roman" panose="02020603050405020304" pitchFamily="18" charset="0"/>
                          <a:cs typeface="Calibri" panose="020F0502020204030204" pitchFamily="34" charset="0"/>
                        </a:rPr>
                        <a:t> </a:t>
                      </a:r>
                      <a:endParaRPr lang="en-US" sz="900" dirty="0">
                        <a:solidFill>
                          <a:srgbClr val="000000"/>
                        </a:solidFill>
                        <a:effectLst/>
                        <a:latin typeface="+mn-lt"/>
                        <a:ea typeface="Times New Roman" panose="02020603050405020304" pitchFamily="18" charset="0"/>
                        <a:cs typeface="Calibri" panose="020F0502020204030204" pitchFamily="34" charset="0"/>
                      </a:endParaRPr>
                    </a:p>
                  </a:txBody>
                  <a:tcPr marL="36167" marR="36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1" i="0" u="none" strike="noStrike" dirty="0">
                          <a:solidFill>
                            <a:srgbClr val="548235"/>
                          </a:solidFill>
                          <a:effectLst/>
                          <a:latin typeface="Arial" panose="020B0604020202020204" pitchFamily="34" charset="0"/>
                        </a:rPr>
                        <a:t>TBD*</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Arial" panose="020B0604020202020204" pitchFamily="34" charset="0"/>
                        </a:rPr>
                        <a:t>*Research team is unable to develop a recommendation for this SBF until the panel for NCHRP Project17-72 (which involves a revised method for this approach), approves that research</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9046324"/>
                  </a:ext>
                </a:extLst>
              </a:tr>
              <a:tr h="554434">
                <a:tc>
                  <a:txBody>
                    <a:bodyPr/>
                    <a:lstStyle/>
                    <a:p>
                      <a:pPr marL="0" marR="0" indent="0" algn="l">
                        <a:lnSpc>
                          <a:spcPct val="107000"/>
                        </a:lnSpc>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1B </a:t>
                      </a:r>
                      <a:r>
                        <a:rPr lang="en-US" sz="1100" dirty="0">
                          <a:solidFill>
                            <a:srgbClr val="000000"/>
                          </a:solidFill>
                          <a:effectLst/>
                          <a:latin typeface="+mn-lt"/>
                          <a:ea typeface="Times New Roman" panose="02020603050405020304" pitchFamily="18" charset="0"/>
                          <a:cs typeface="Cambria Math" panose="02040503050406030204" pitchFamily="18" charset="0"/>
                        </a:rPr>
                        <a:t>‐</a:t>
                      </a:r>
                      <a:r>
                        <a:rPr lang="en-US" sz="1100" dirty="0">
                          <a:solidFill>
                            <a:srgbClr val="000000"/>
                          </a:solidFill>
                          <a:effectLst/>
                          <a:latin typeface="+mn-lt"/>
                          <a:ea typeface="Times New Roman" panose="02020603050405020304" pitchFamily="18" charset="0"/>
                          <a:cs typeface="Calibri" panose="020F0502020204030204" pitchFamily="34" charset="0"/>
                        </a:rPr>
                        <a:t> Widen Existing Roadway </a:t>
                      </a:r>
                      <a:r>
                        <a:rPr lang="en-US" sz="1100" dirty="0">
                          <a:solidFill>
                            <a:srgbClr val="000000"/>
                          </a:solidFill>
                          <a:effectLst/>
                          <a:latin typeface="+mn-lt"/>
                          <a:ea typeface="Times New Roman" panose="02020603050405020304" pitchFamily="18" charset="0"/>
                          <a:cs typeface="Cambria Math" panose="02040503050406030204" pitchFamily="18" charset="0"/>
                        </a:rPr>
                        <a:t>‐</a:t>
                      </a:r>
                      <a:r>
                        <a:rPr lang="en-US" sz="1100" dirty="0">
                          <a:solidFill>
                            <a:srgbClr val="000000"/>
                          </a:solidFill>
                          <a:effectLst/>
                          <a:latin typeface="+mn-lt"/>
                          <a:ea typeface="Times New Roman" panose="02020603050405020304" pitchFamily="18" charset="0"/>
                          <a:cs typeface="Calibri" panose="020F0502020204030204" pitchFamily="34" charset="0"/>
                        </a:rPr>
                        <a:t> Widen 2 lane roadway to 4 lane divided</a:t>
                      </a:r>
                    </a:p>
                  </a:txBody>
                  <a:tcPr marL="36167" marR="36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indent="0" algn="l">
                        <a:lnSpc>
                          <a:spcPct val="107000"/>
                        </a:lnSpc>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Rural</a:t>
                      </a:r>
                    </a:p>
                  </a:txBody>
                  <a:tcPr marL="36167" marR="36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ct val="107000"/>
                        </a:lnSpc>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55</a:t>
                      </a:r>
                    </a:p>
                  </a:txBody>
                  <a:tcPr marL="36167" marR="36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60</a:t>
                      </a:r>
                    </a:p>
                  </a:txBody>
                  <a:tcPr marL="36167" marR="36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30</a:t>
                      </a:r>
                    </a:p>
                  </a:txBody>
                  <a:tcPr marL="36167" marR="36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r>
                        <a:rPr lang="en-US" sz="900" i="1" dirty="0">
                          <a:solidFill>
                            <a:srgbClr val="000000"/>
                          </a:solidFill>
                          <a:effectLst/>
                          <a:latin typeface="+mn-lt"/>
                          <a:ea typeface="Times New Roman" panose="02020603050405020304" pitchFamily="18" charset="0"/>
                          <a:cs typeface="Calibri" panose="020F0502020204030204" pitchFamily="34" charset="0"/>
                        </a:rPr>
                        <a:t>Uses FL data, Derived from EB B/A analysis</a:t>
                      </a:r>
                      <a:endParaRPr lang="en-US" sz="900" dirty="0">
                        <a:solidFill>
                          <a:srgbClr val="000000"/>
                        </a:solidFill>
                        <a:effectLst/>
                        <a:latin typeface="+mn-lt"/>
                        <a:ea typeface="Times New Roman" panose="02020603050405020304" pitchFamily="18" charset="0"/>
                        <a:cs typeface="Calibri" panose="020F0502020204030204" pitchFamily="34" charset="0"/>
                      </a:endParaRPr>
                    </a:p>
                  </a:txBody>
                  <a:tcPr marL="36167" marR="36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1" i="0" u="none" strike="noStrike" dirty="0">
                          <a:solidFill>
                            <a:srgbClr val="548235"/>
                          </a:solidFill>
                          <a:effectLst/>
                          <a:latin typeface="Arial" panose="020B0604020202020204" pitchFamily="34" charset="0"/>
                        </a:rPr>
                        <a:t>60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Arial" panose="020B0604020202020204" pitchFamily="34" charset="0"/>
                        </a:rPr>
                        <a:t>Developed SBF is consistent with Current NCDOT SBF</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6711373"/>
                  </a:ext>
                </a:extLst>
              </a:tr>
              <a:tr h="693043">
                <a:tc>
                  <a:txBody>
                    <a:bodyPr/>
                    <a:lstStyle/>
                    <a:p>
                      <a:pPr marL="0" marR="0" indent="0" algn="l">
                        <a:lnSpc>
                          <a:spcPct val="107000"/>
                        </a:lnSpc>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1C - Widen Existing Roadway - Install two-way left turn lane on a two lane roadway</a:t>
                      </a:r>
                    </a:p>
                  </a:txBody>
                  <a:tcPr marL="36167" marR="36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indent="0" algn="l">
                        <a:lnSpc>
                          <a:spcPct val="107000"/>
                        </a:lnSpc>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Urban/ Rural</a:t>
                      </a:r>
                    </a:p>
                  </a:txBody>
                  <a:tcPr marL="36167" marR="36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ct val="107000"/>
                        </a:lnSpc>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20</a:t>
                      </a:r>
                    </a:p>
                  </a:txBody>
                  <a:tcPr marL="36167" marR="36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endParaRPr lang="en-US" sz="1100" dirty="0">
                        <a:solidFill>
                          <a:srgbClr val="000000"/>
                        </a:solidFill>
                        <a:effectLst/>
                        <a:latin typeface="+mn-lt"/>
                        <a:ea typeface="Times New Roman" panose="02020603050405020304" pitchFamily="18" charset="0"/>
                        <a:cs typeface="Calibri" panose="020F0502020204030204" pitchFamily="34" charset="0"/>
                      </a:endParaRPr>
                    </a:p>
                  </a:txBody>
                  <a:tcPr marL="36167" marR="36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20</a:t>
                      </a:r>
                    </a:p>
                  </a:txBody>
                  <a:tcPr marL="36167" marR="36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r>
                        <a:rPr lang="en-US" sz="900" i="1" dirty="0">
                          <a:solidFill>
                            <a:srgbClr val="000000"/>
                          </a:solidFill>
                          <a:effectLst/>
                          <a:latin typeface="+mn-lt"/>
                          <a:ea typeface="Times New Roman" panose="02020603050405020304" pitchFamily="18" charset="0"/>
                          <a:cs typeface="Calibri" panose="020F0502020204030204" pitchFamily="34" charset="0"/>
                        </a:rPr>
                        <a:t>Uses NC data</a:t>
                      </a:r>
                      <a:endParaRPr lang="en-US" sz="900" dirty="0">
                        <a:solidFill>
                          <a:srgbClr val="000000"/>
                        </a:solidFill>
                        <a:effectLst/>
                        <a:latin typeface="+mn-lt"/>
                        <a:ea typeface="Times New Roman" panose="02020603050405020304" pitchFamily="18" charset="0"/>
                        <a:cs typeface="Calibri" panose="020F0502020204030204" pitchFamily="34" charset="0"/>
                      </a:endParaRPr>
                    </a:p>
                  </a:txBody>
                  <a:tcPr marL="36167" marR="36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1" i="0" u="none" strike="noStrike" dirty="0">
                          <a:solidFill>
                            <a:srgbClr val="548235"/>
                          </a:solidFill>
                          <a:effectLst/>
                          <a:latin typeface="Arial" panose="020B0604020202020204" pitchFamily="34" charset="0"/>
                        </a:rPr>
                        <a:t>20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Arial" panose="020B0604020202020204" pitchFamily="34" charset="0"/>
                        </a:rPr>
                        <a:t>CMF Clearinghouse SBF is consistent with Current NCDOT SBF</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3804712"/>
                  </a:ext>
                </a:extLst>
              </a:tr>
              <a:tr h="831651">
                <a:tc>
                  <a:txBody>
                    <a:bodyPr/>
                    <a:lstStyle/>
                    <a:p>
                      <a:pPr marL="0" marR="0" indent="0" algn="l">
                        <a:lnSpc>
                          <a:spcPct val="107000"/>
                        </a:lnSpc>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1D - Widen Existing Roadway - Widen 2 lane roadway to 4 lane divided Superstreet with Partial Control of Access</a:t>
                      </a:r>
                    </a:p>
                  </a:txBody>
                  <a:tcPr marL="36167" marR="36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indent="0" algn="l">
                        <a:lnSpc>
                          <a:spcPct val="107000"/>
                        </a:lnSpc>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Urban</a:t>
                      </a:r>
                    </a:p>
                  </a:txBody>
                  <a:tcPr marL="36167" marR="36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ct val="107000"/>
                        </a:lnSpc>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15</a:t>
                      </a:r>
                    </a:p>
                  </a:txBody>
                  <a:tcPr marL="36167" marR="36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US" sz="1100" dirty="0">
                          <a:solidFill>
                            <a:srgbClr val="000000"/>
                          </a:solidFill>
                          <a:effectLst/>
                          <a:latin typeface="+mn-lt"/>
                          <a:ea typeface="Times New Roman" panose="02020603050405020304" pitchFamily="18" charset="0"/>
                          <a:cs typeface="Calibri" panose="020F0502020204030204" pitchFamily="34" charset="0"/>
                        </a:rPr>
                        <a:t> </a:t>
                      </a:r>
                    </a:p>
                    <a:p>
                      <a:pPr marL="0" marR="0" indent="0" algn="l">
                        <a:lnSpc>
                          <a:spcPct val="107000"/>
                        </a:lnSpc>
                        <a:spcBef>
                          <a:spcPts val="0"/>
                        </a:spcBef>
                        <a:spcAft>
                          <a:spcPts val="0"/>
                        </a:spcAft>
                      </a:pPr>
                      <a:endParaRPr lang="en-US" sz="1100" dirty="0">
                        <a:solidFill>
                          <a:srgbClr val="000000"/>
                        </a:solidFill>
                        <a:effectLst/>
                        <a:latin typeface="+mn-lt"/>
                        <a:ea typeface="Times New Roman" panose="02020603050405020304" pitchFamily="18" charset="0"/>
                        <a:cs typeface="Calibri" panose="020F0502020204030204" pitchFamily="34" charset="0"/>
                      </a:endParaRPr>
                    </a:p>
                  </a:txBody>
                  <a:tcPr marL="36167" marR="36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 </a:t>
                      </a:r>
                    </a:p>
                  </a:txBody>
                  <a:tcPr marL="36167" marR="36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r>
                        <a:rPr lang="en-US" sz="900" i="1" dirty="0">
                          <a:solidFill>
                            <a:srgbClr val="000000"/>
                          </a:solidFill>
                          <a:effectLst/>
                          <a:latin typeface="+mn-lt"/>
                          <a:ea typeface="Times New Roman" panose="02020603050405020304" pitchFamily="18" charset="0"/>
                          <a:cs typeface="Calibri" panose="020F0502020204030204" pitchFamily="34" charset="0"/>
                        </a:rPr>
                        <a:t> </a:t>
                      </a:r>
                      <a:endParaRPr lang="en-US" sz="900" dirty="0">
                        <a:solidFill>
                          <a:srgbClr val="000000"/>
                        </a:solidFill>
                        <a:effectLst/>
                        <a:latin typeface="+mn-lt"/>
                        <a:ea typeface="Times New Roman" panose="02020603050405020304" pitchFamily="18" charset="0"/>
                        <a:cs typeface="Calibri" panose="020F0502020204030204" pitchFamily="34" charset="0"/>
                      </a:endParaRPr>
                    </a:p>
                  </a:txBody>
                  <a:tcPr marL="36167" marR="36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1" i="0" u="none" strike="noStrike" dirty="0">
                          <a:solidFill>
                            <a:srgbClr val="548235"/>
                          </a:solidFill>
                          <a:effectLst/>
                          <a:latin typeface="Arial" panose="020B0604020202020204" pitchFamily="34" charset="0"/>
                        </a:rPr>
                        <a:t>N/A</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Arial" panose="020B0604020202020204" pitchFamily="34" charset="0"/>
                        </a:rPr>
                        <a:t>Recommended that the current NCDOT SBF is maintained because there are no Clearinghouse CMFs that are 4-stars or higher and available data was inadequate to estimate SBF</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8016892"/>
                  </a:ext>
                </a:extLst>
              </a:tr>
              <a:tr h="831651">
                <a:tc>
                  <a:txBody>
                    <a:bodyPr/>
                    <a:lstStyle/>
                    <a:p>
                      <a:pPr marL="0" marR="0" indent="0" algn="l">
                        <a:lnSpc>
                          <a:spcPct val="107000"/>
                        </a:lnSpc>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1E - Widen Existing Roadway - Widen 2 lane roadway to 4 lane divided with Partial Control of Access</a:t>
                      </a:r>
                    </a:p>
                  </a:txBody>
                  <a:tcPr marL="36167" marR="36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indent="0" algn="l">
                        <a:lnSpc>
                          <a:spcPct val="107000"/>
                        </a:lnSpc>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Urban</a:t>
                      </a:r>
                    </a:p>
                  </a:txBody>
                  <a:tcPr marL="36167" marR="36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ct val="107000"/>
                        </a:lnSpc>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10</a:t>
                      </a:r>
                    </a:p>
                  </a:txBody>
                  <a:tcPr marL="36167" marR="36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US" sz="1100" dirty="0">
                          <a:solidFill>
                            <a:srgbClr val="000000"/>
                          </a:solidFill>
                          <a:effectLst/>
                          <a:latin typeface="+mn-lt"/>
                          <a:ea typeface="Times New Roman" panose="02020603050405020304" pitchFamily="18" charset="0"/>
                          <a:cs typeface="Calibri" panose="020F0502020204030204" pitchFamily="34" charset="0"/>
                        </a:rPr>
                        <a:t> </a:t>
                      </a:r>
                    </a:p>
                    <a:p>
                      <a:pPr marL="0" marR="0" indent="0" algn="l">
                        <a:lnSpc>
                          <a:spcPct val="107000"/>
                        </a:lnSpc>
                        <a:spcBef>
                          <a:spcPts val="0"/>
                        </a:spcBef>
                        <a:spcAft>
                          <a:spcPts val="0"/>
                        </a:spcAft>
                      </a:pPr>
                      <a:endParaRPr lang="en-US" sz="1100" dirty="0">
                        <a:solidFill>
                          <a:srgbClr val="000000"/>
                        </a:solidFill>
                        <a:effectLst/>
                        <a:latin typeface="+mn-lt"/>
                        <a:ea typeface="Times New Roman" panose="02020603050405020304" pitchFamily="18" charset="0"/>
                        <a:cs typeface="Calibri" panose="020F0502020204030204" pitchFamily="34" charset="0"/>
                      </a:endParaRPr>
                    </a:p>
                  </a:txBody>
                  <a:tcPr marL="36167" marR="36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 </a:t>
                      </a:r>
                    </a:p>
                  </a:txBody>
                  <a:tcPr marL="36167" marR="36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r>
                        <a:rPr lang="en-US" sz="900" i="1" dirty="0">
                          <a:solidFill>
                            <a:srgbClr val="000000"/>
                          </a:solidFill>
                          <a:effectLst/>
                          <a:latin typeface="+mn-lt"/>
                          <a:ea typeface="Times New Roman" panose="02020603050405020304" pitchFamily="18" charset="0"/>
                          <a:cs typeface="Calibri" panose="020F0502020204030204" pitchFamily="34" charset="0"/>
                        </a:rPr>
                        <a:t> </a:t>
                      </a:r>
                      <a:endParaRPr lang="en-US" sz="900" dirty="0">
                        <a:solidFill>
                          <a:srgbClr val="000000"/>
                        </a:solidFill>
                        <a:effectLst/>
                        <a:latin typeface="+mn-lt"/>
                        <a:ea typeface="Times New Roman" panose="02020603050405020304" pitchFamily="18" charset="0"/>
                        <a:cs typeface="Calibri" panose="020F0502020204030204" pitchFamily="34" charset="0"/>
                      </a:endParaRPr>
                    </a:p>
                  </a:txBody>
                  <a:tcPr marL="36167" marR="36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1" i="0" u="none" strike="noStrike" dirty="0">
                          <a:solidFill>
                            <a:srgbClr val="548235"/>
                          </a:solidFill>
                          <a:effectLst/>
                          <a:latin typeface="Arial" panose="020B0604020202020204" pitchFamily="34" charset="0"/>
                        </a:rPr>
                        <a:t>N/A</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Arial" panose="020B0604020202020204" pitchFamily="34" charset="0"/>
                        </a:rPr>
                        <a:t>Recommended that the current NCDOT SBF is maintained because there are no Clearinghouse CMFs that are 4-stars or higher and available data was inadequate to estimate SBF</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3684908"/>
                  </a:ext>
                </a:extLst>
              </a:tr>
              <a:tr h="554434">
                <a:tc>
                  <a:txBody>
                    <a:bodyPr/>
                    <a:lstStyle/>
                    <a:p>
                      <a:pPr marL="0" marR="0" indent="0" algn="l">
                        <a:lnSpc>
                          <a:spcPct val="107000"/>
                        </a:lnSpc>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1F - Widen Existing Roadway - Widen 4 lane divided roadway to 6 lane divided</a:t>
                      </a:r>
                    </a:p>
                  </a:txBody>
                  <a:tcPr marL="36167" marR="36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indent="0" algn="l">
                        <a:lnSpc>
                          <a:spcPct val="107000"/>
                        </a:lnSpc>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Urban</a:t>
                      </a:r>
                    </a:p>
                  </a:txBody>
                  <a:tcPr marL="36167" marR="36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ct val="107000"/>
                        </a:lnSpc>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15</a:t>
                      </a:r>
                    </a:p>
                  </a:txBody>
                  <a:tcPr marL="36167" marR="36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endParaRPr lang="en-US" sz="1100" dirty="0">
                        <a:solidFill>
                          <a:srgbClr val="000000"/>
                        </a:solidFill>
                        <a:effectLst/>
                        <a:latin typeface="+mn-lt"/>
                        <a:ea typeface="Times New Roman" panose="02020603050405020304" pitchFamily="18" charset="0"/>
                        <a:cs typeface="Calibri" panose="020F0502020204030204" pitchFamily="34" charset="0"/>
                      </a:endParaRPr>
                    </a:p>
                  </a:txBody>
                  <a:tcPr marL="36167" marR="36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15</a:t>
                      </a:r>
                    </a:p>
                  </a:txBody>
                  <a:tcPr marL="36167" marR="36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r>
                        <a:rPr lang="en-US" sz="900" i="1" dirty="0">
                          <a:solidFill>
                            <a:srgbClr val="000000"/>
                          </a:solidFill>
                          <a:effectLst/>
                          <a:latin typeface="+mn-lt"/>
                          <a:ea typeface="Times New Roman" panose="02020603050405020304" pitchFamily="18" charset="0"/>
                          <a:cs typeface="Calibri" panose="020F0502020204030204" pitchFamily="34" charset="0"/>
                        </a:rPr>
                        <a:t>Uses FL data, Derived from EB B/A Analysis</a:t>
                      </a:r>
                      <a:endParaRPr lang="en-US" sz="900" dirty="0">
                        <a:solidFill>
                          <a:srgbClr val="000000"/>
                        </a:solidFill>
                        <a:effectLst/>
                        <a:latin typeface="+mn-lt"/>
                        <a:ea typeface="Times New Roman" panose="02020603050405020304" pitchFamily="18" charset="0"/>
                        <a:cs typeface="Calibri" panose="020F0502020204030204" pitchFamily="34" charset="0"/>
                      </a:endParaRPr>
                    </a:p>
                  </a:txBody>
                  <a:tcPr marL="36167" marR="36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1" i="0" u="none" strike="noStrike" dirty="0">
                          <a:solidFill>
                            <a:srgbClr val="548235"/>
                          </a:solidFill>
                          <a:effectLst/>
                          <a:latin typeface="Arial" panose="020B0604020202020204" pitchFamily="34" charset="0"/>
                        </a:rPr>
                        <a:t>15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Arial" panose="020B0604020202020204" pitchFamily="34" charset="0"/>
                        </a:rPr>
                        <a:t>CMF Clearinghouse SBF is consistent with Current NCDOT SBF</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4728351"/>
                  </a:ext>
                </a:extLst>
              </a:tr>
            </a:tbl>
          </a:graphicData>
        </a:graphic>
      </p:graphicFrame>
    </p:spTree>
    <p:extLst>
      <p:ext uri="{BB962C8B-B14F-4D97-AF65-F5344CB8AC3E}">
        <p14:creationId xmlns:p14="http://schemas.microsoft.com/office/powerpoint/2010/main" val="3627742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Rot="1" noChangeArrowheads="1"/>
          </p:cNvSpPr>
          <p:nvPr/>
        </p:nvSpPr>
        <p:spPr>
          <a:xfrm>
            <a:off x="123645" y="491278"/>
            <a:ext cx="8898910" cy="624001"/>
          </a:xfrm>
          <a:prstGeom prst="rect">
            <a:avLst/>
          </a:prstGeom>
          <a:noFill/>
          <a:extLst>
            <a:ext uri="{91240B29-F687-4F45-9708-019B960494DF}">
              <a14:hiddenLine xmlns:a14="http://schemas.microsoft.com/office/drawing/2010/main" w="0">
                <a:solidFill>
                  <a:schemeClr val="tx1"/>
                </a:solidFill>
                <a:miter lim="800000"/>
                <a:headEnd/>
                <a:tailEnd/>
              </a14:hiddenLine>
            </a:ext>
          </a:extLst>
        </p:spPr>
        <p:txBody>
          <a:bodyPr lIns="96609" tIns="48304" rIns="96609" bIns="48304"/>
          <a:lstStyle>
            <a:lvl1pPr algn="l" defTabSz="457200" rtl="0" eaLnBrk="1" latinLnBrk="0" hangingPunct="1">
              <a:spcBef>
                <a:spcPct val="0"/>
              </a:spcBef>
              <a:buNone/>
              <a:defRPr sz="3600" kern="1200">
                <a:solidFill>
                  <a:schemeClr val="tx1">
                    <a:lumMod val="75000"/>
                    <a:lumOff val="25000"/>
                  </a:schemeClr>
                </a:solidFill>
                <a:latin typeface=""/>
                <a:ea typeface="+mj-ea"/>
                <a:cs typeface="+mj-cs"/>
              </a:defRPr>
            </a:lvl1pPr>
          </a:lstStyle>
          <a:p>
            <a:pPr algn="ctr" fontAlgn="auto">
              <a:spcAft>
                <a:spcPts val="0"/>
              </a:spcAft>
            </a:pPr>
            <a:r>
              <a:rPr lang="en-US" altLang="en-US" sz="3200" dirty="0">
                <a:solidFill>
                  <a:prstClr val="black">
                    <a:lumMod val="75000"/>
                    <a:lumOff val="25000"/>
                  </a:prstClr>
                </a:solidFill>
              </a:rPr>
              <a:t>Results: Widening Projects</a:t>
            </a:r>
          </a:p>
        </p:txBody>
      </p:sp>
      <p:sp>
        <p:nvSpPr>
          <p:cNvPr id="15" name="Slide Number Placeholder 2">
            <a:extLst>
              <a:ext uri="{FF2B5EF4-FFF2-40B4-BE49-F238E27FC236}">
                <a16:creationId xmlns:a16="http://schemas.microsoft.com/office/drawing/2014/main" id="{723F17DD-113D-4CE2-861F-08D89EE34623}"/>
              </a:ext>
            </a:extLst>
          </p:cNvPr>
          <p:cNvSpPr txBox="1">
            <a:spLocks/>
          </p:cNvSpPr>
          <p:nvPr/>
        </p:nvSpPr>
        <p:spPr>
          <a:xfrm>
            <a:off x="8686800" y="6356350"/>
            <a:ext cx="379561" cy="4127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chemeClr val="tx1">
                    <a:lumMod val="50000"/>
                    <a:lumOff val="50000"/>
                  </a:schemeClr>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8E0C9224-0E86-4A9A-8DD9-792BBB0652B6}" type="slidenum">
              <a:rPr lang="en-US" altLang="en-US" smtClean="0"/>
              <a:pPr>
                <a:defRPr/>
              </a:pPr>
              <a:t>26</a:t>
            </a:fld>
            <a:endParaRPr lang="en-US" altLang="en-US" dirty="0"/>
          </a:p>
        </p:txBody>
      </p:sp>
      <p:sp>
        <p:nvSpPr>
          <p:cNvPr id="9" name="Text Placeholder 2">
            <a:extLst>
              <a:ext uri="{FF2B5EF4-FFF2-40B4-BE49-F238E27FC236}">
                <a16:creationId xmlns:a16="http://schemas.microsoft.com/office/drawing/2014/main" id="{CB5401AE-E6FE-4F51-B444-D0EE449DBDFC}"/>
              </a:ext>
            </a:extLst>
          </p:cNvPr>
          <p:cNvSpPr>
            <a:spLocks noGrp="1"/>
          </p:cNvSpPr>
          <p:nvPr>
            <p:ph type="body" sz="quarter" idx="12"/>
          </p:nvPr>
        </p:nvSpPr>
        <p:spPr>
          <a:xfrm>
            <a:off x="5172254" y="55859"/>
            <a:ext cx="3848100" cy="273050"/>
          </a:xfrm>
        </p:spPr>
        <p:txBody>
          <a:bodyPr/>
          <a:lstStyle/>
          <a:p>
            <a:r>
              <a:rPr lang="en-US" dirty="0"/>
              <a:t>SBFs for New Location and Widening</a:t>
            </a:r>
          </a:p>
        </p:txBody>
      </p:sp>
      <p:graphicFrame>
        <p:nvGraphicFramePr>
          <p:cNvPr id="5" name="Table 4"/>
          <p:cNvGraphicFramePr>
            <a:graphicFrameLocks noGrp="1"/>
          </p:cNvGraphicFramePr>
          <p:nvPr>
            <p:extLst>
              <p:ext uri="{D42A27DB-BD31-4B8C-83A1-F6EECF244321}">
                <p14:modId xmlns:p14="http://schemas.microsoft.com/office/powerpoint/2010/main" val="3125821225"/>
              </p:ext>
            </p:extLst>
          </p:nvPr>
        </p:nvGraphicFramePr>
        <p:xfrm>
          <a:off x="576098" y="1115279"/>
          <a:ext cx="7994003" cy="5309597"/>
        </p:xfrm>
        <a:graphic>
          <a:graphicData uri="http://schemas.openxmlformats.org/drawingml/2006/table">
            <a:tbl>
              <a:tblPr firstRow="1" firstCol="1" bandRow="1"/>
              <a:tblGrid>
                <a:gridCol w="1413910">
                  <a:extLst>
                    <a:ext uri="{9D8B030D-6E8A-4147-A177-3AD203B41FA5}">
                      <a16:colId xmlns:a16="http://schemas.microsoft.com/office/drawing/2014/main" val="2543520819"/>
                    </a:ext>
                  </a:extLst>
                </a:gridCol>
                <a:gridCol w="681318">
                  <a:extLst>
                    <a:ext uri="{9D8B030D-6E8A-4147-A177-3AD203B41FA5}">
                      <a16:colId xmlns:a16="http://schemas.microsoft.com/office/drawing/2014/main" val="2604122430"/>
                    </a:ext>
                  </a:extLst>
                </a:gridCol>
                <a:gridCol w="627529">
                  <a:extLst>
                    <a:ext uri="{9D8B030D-6E8A-4147-A177-3AD203B41FA5}">
                      <a16:colId xmlns:a16="http://schemas.microsoft.com/office/drawing/2014/main" val="3180178613"/>
                    </a:ext>
                  </a:extLst>
                </a:gridCol>
                <a:gridCol w="717177">
                  <a:extLst>
                    <a:ext uri="{9D8B030D-6E8A-4147-A177-3AD203B41FA5}">
                      <a16:colId xmlns:a16="http://schemas.microsoft.com/office/drawing/2014/main" val="2842264493"/>
                    </a:ext>
                  </a:extLst>
                </a:gridCol>
                <a:gridCol w="712632">
                  <a:extLst>
                    <a:ext uri="{9D8B030D-6E8A-4147-A177-3AD203B41FA5}">
                      <a16:colId xmlns:a16="http://schemas.microsoft.com/office/drawing/2014/main" val="2942050391"/>
                    </a:ext>
                  </a:extLst>
                </a:gridCol>
                <a:gridCol w="802403">
                  <a:extLst>
                    <a:ext uri="{9D8B030D-6E8A-4147-A177-3AD203B41FA5}">
                      <a16:colId xmlns:a16="http://schemas.microsoft.com/office/drawing/2014/main" val="1730651829"/>
                    </a:ext>
                  </a:extLst>
                </a:gridCol>
                <a:gridCol w="977153">
                  <a:extLst>
                    <a:ext uri="{9D8B030D-6E8A-4147-A177-3AD203B41FA5}">
                      <a16:colId xmlns:a16="http://schemas.microsoft.com/office/drawing/2014/main" val="405712875"/>
                    </a:ext>
                  </a:extLst>
                </a:gridCol>
                <a:gridCol w="2061881">
                  <a:extLst>
                    <a:ext uri="{9D8B030D-6E8A-4147-A177-3AD203B41FA5}">
                      <a16:colId xmlns:a16="http://schemas.microsoft.com/office/drawing/2014/main" val="3324699307"/>
                    </a:ext>
                  </a:extLst>
                </a:gridCol>
              </a:tblGrid>
              <a:tr h="384175">
                <a:tc rowSpan="2">
                  <a:txBody>
                    <a:bodyPr/>
                    <a:lstStyle/>
                    <a:p>
                      <a:pPr marL="0" marR="0" indent="0" algn="ctr" defTabSz="457200" rtl="0" eaLnBrk="1" latinLnBrk="0" hangingPunct="1">
                        <a:lnSpc>
                          <a:spcPct val="107000"/>
                        </a:lnSpc>
                        <a:spcBef>
                          <a:spcPts val="0"/>
                        </a:spcBef>
                        <a:spcAft>
                          <a:spcPts val="0"/>
                        </a:spcAft>
                      </a:pPr>
                      <a:r>
                        <a:rPr lang="en-US" sz="1100" b="1" kern="1200" dirty="0">
                          <a:solidFill>
                            <a:srgbClr val="000000"/>
                          </a:solidFill>
                          <a:effectLst/>
                          <a:latin typeface="+mj-lt"/>
                          <a:ea typeface="Times New Roman" panose="02020603050405020304" pitchFamily="18" charset="0"/>
                          <a:cs typeface="Calibri" panose="020F0502020204030204" pitchFamily="34" charset="0"/>
                        </a:rPr>
                        <a:t>SIT 1G- Widen Existing Roadway - All other projects Subtype</a:t>
                      </a:r>
                    </a:p>
                  </a:txBody>
                  <a:tcPr marL="35394" marR="35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rowSpan="2">
                  <a:txBody>
                    <a:bodyPr/>
                    <a:lstStyle/>
                    <a:p>
                      <a:pPr marL="0" marR="0" indent="0" algn="ctr" defTabSz="457200" rtl="0" eaLnBrk="1" latinLnBrk="0" hangingPunct="1">
                        <a:lnSpc>
                          <a:spcPct val="107000"/>
                        </a:lnSpc>
                        <a:spcBef>
                          <a:spcPts val="0"/>
                        </a:spcBef>
                        <a:spcAft>
                          <a:spcPts val="0"/>
                        </a:spcAft>
                      </a:pPr>
                      <a:r>
                        <a:rPr lang="en-US" sz="1100" b="1" kern="1200" dirty="0">
                          <a:solidFill>
                            <a:srgbClr val="000000"/>
                          </a:solidFill>
                          <a:effectLst/>
                          <a:latin typeface="+mj-lt"/>
                          <a:ea typeface="Times New Roman" panose="02020603050405020304" pitchFamily="18" charset="0"/>
                          <a:cs typeface="Calibri" panose="020F0502020204030204" pitchFamily="34" charset="0"/>
                        </a:rPr>
                        <a:t>Area Type</a:t>
                      </a:r>
                    </a:p>
                  </a:txBody>
                  <a:tcPr marL="35394" marR="35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rowSpan="2">
                  <a:txBody>
                    <a:bodyPr/>
                    <a:lstStyle/>
                    <a:p>
                      <a:pPr marL="0" marR="0" indent="0" algn="ctr" defTabSz="457200" rtl="0" eaLnBrk="1" latinLnBrk="0" hangingPunct="1">
                        <a:lnSpc>
                          <a:spcPct val="107000"/>
                        </a:lnSpc>
                        <a:spcBef>
                          <a:spcPts val="0"/>
                        </a:spcBef>
                        <a:spcAft>
                          <a:spcPts val="0"/>
                        </a:spcAft>
                      </a:pPr>
                      <a:r>
                        <a:rPr lang="en-US" sz="1100" b="1" kern="1200" dirty="0">
                          <a:solidFill>
                            <a:srgbClr val="000000"/>
                          </a:solidFill>
                          <a:effectLst/>
                          <a:latin typeface="+mj-lt"/>
                          <a:ea typeface="Times New Roman" panose="02020603050405020304" pitchFamily="18" charset="0"/>
                          <a:cs typeface="Calibri" panose="020F0502020204030204" pitchFamily="34" charset="0"/>
                        </a:rPr>
                        <a:t>Current NCDOT SBF</a:t>
                      </a:r>
                    </a:p>
                  </a:txBody>
                  <a:tcPr marL="35394" marR="35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rowSpan="2">
                  <a:txBody>
                    <a:bodyPr/>
                    <a:lstStyle/>
                    <a:p>
                      <a:pPr marL="0" marR="0" indent="0" algn="ctr" defTabSz="457200" rtl="0" eaLnBrk="1" latinLnBrk="0" hangingPunct="1">
                        <a:lnSpc>
                          <a:spcPct val="107000"/>
                        </a:lnSpc>
                        <a:spcBef>
                          <a:spcPts val="0"/>
                        </a:spcBef>
                        <a:spcAft>
                          <a:spcPts val="0"/>
                        </a:spcAft>
                      </a:pPr>
                      <a:r>
                        <a:rPr lang="en-US" sz="1100" b="1" kern="1200" dirty="0">
                          <a:solidFill>
                            <a:srgbClr val="000000"/>
                          </a:solidFill>
                          <a:effectLst/>
                          <a:latin typeface="+mj-lt"/>
                          <a:ea typeface="Times New Roman" panose="02020603050405020304" pitchFamily="18" charset="0"/>
                          <a:cs typeface="Calibri" panose="020F0502020204030204" pitchFamily="34" charset="0"/>
                        </a:rPr>
                        <a:t>Study Developed SBF</a:t>
                      </a:r>
                    </a:p>
                  </a:txBody>
                  <a:tcPr marL="35394" marR="35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gridSpan="2">
                  <a:txBody>
                    <a:bodyPr/>
                    <a:lstStyle/>
                    <a:p>
                      <a:pPr marL="0" marR="0" indent="0" algn="ctr" defTabSz="457200" rtl="0" eaLnBrk="1" latinLnBrk="0" hangingPunct="1">
                        <a:lnSpc>
                          <a:spcPct val="107000"/>
                        </a:lnSpc>
                        <a:spcBef>
                          <a:spcPts val="0"/>
                        </a:spcBef>
                        <a:spcAft>
                          <a:spcPts val="0"/>
                        </a:spcAft>
                      </a:pPr>
                      <a:r>
                        <a:rPr lang="en-US" sz="1100" b="1" kern="1200" dirty="0">
                          <a:solidFill>
                            <a:srgbClr val="000000"/>
                          </a:solidFill>
                          <a:effectLst/>
                          <a:latin typeface="+mj-lt"/>
                          <a:ea typeface="Times New Roman" panose="02020603050405020304" pitchFamily="18" charset="0"/>
                          <a:cs typeface="Calibri" panose="020F0502020204030204" pitchFamily="34" charset="0"/>
                        </a:rPr>
                        <a:t>CMF Clearinghouse Results</a:t>
                      </a:r>
                      <a:r>
                        <a:rPr lang="en-US" sz="1100" b="1" kern="1200" baseline="0" dirty="0">
                          <a:solidFill>
                            <a:srgbClr val="000000"/>
                          </a:solidFill>
                          <a:effectLst/>
                          <a:latin typeface="+mj-lt"/>
                          <a:ea typeface="Times New Roman" panose="02020603050405020304" pitchFamily="18" charset="0"/>
                          <a:cs typeface="Calibri" panose="020F0502020204030204" pitchFamily="34" charset="0"/>
                        </a:rPr>
                        <a:t> </a:t>
                      </a:r>
                      <a:r>
                        <a:rPr lang="en-US" sz="1000" b="1" kern="1200" dirty="0">
                          <a:solidFill>
                            <a:srgbClr val="000000"/>
                          </a:solidFill>
                          <a:effectLst/>
                          <a:latin typeface="+mj-lt"/>
                          <a:ea typeface="Times New Roman" panose="02020603050405020304" pitchFamily="18" charset="0"/>
                          <a:cs typeface="Calibri" panose="020F0502020204030204" pitchFamily="34" charset="0"/>
                        </a:rPr>
                        <a:t>(4-Star or Higher)</a:t>
                      </a:r>
                    </a:p>
                  </a:txBody>
                  <a:tcPr marL="35394" marR="35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hMerge="1">
                  <a:txBody>
                    <a:bodyPr/>
                    <a:lstStyle/>
                    <a:p>
                      <a:endParaRPr lang="en-US"/>
                    </a:p>
                  </a:txBody>
                  <a:tcPr/>
                </a:tc>
                <a:tc rowSpan="2">
                  <a:txBody>
                    <a:bodyPr/>
                    <a:lstStyle/>
                    <a:p>
                      <a:pPr marL="0" marR="0" indent="0" algn="ctr" defTabSz="457200" rtl="0" eaLnBrk="1" latinLnBrk="0" hangingPunct="1">
                        <a:lnSpc>
                          <a:spcPct val="107000"/>
                        </a:lnSpc>
                        <a:spcBef>
                          <a:spcPts val="0"/>
                        </a:spcBef>
                        <a:spcAft>
                          <a:spcPts val="0"/>
                        </a:spcAft>
                      </a:pPr>
                      <a:r>
                        <a:rPr lang="en-US" sz="1100" b="1" kern="1200" dirty="0">
                          <a:solidFill>
                            <a:srgbClr val="000000"/>
                          </a:solidFill>
                          <a:effectLst/>
                          <a:latin typeface="+mj-lt"/>
                          <a:ea typeface="Times New Roman" panose="02020603050405020304" pitchFamily="18" charset="0"/>
                          <a:cs typeface="Calibri" panose="020F0502020204030204" pitchFamily="34" charset="0"/>
                        </a:rPr>
                        <a:t>Study Recommended SBF</a:t>
                      </a:r>
                    </a:p>
                  </a:txBody>
                  <a:tcPr marL="35394" marR="35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rowSpan="2">
                  <a:txBody>
                    <a:bodyPr/>
                    <a:lstStyle/>
                    <a:p>
                      <a:pPr marL="0" marR="0" indent="0" algn="ctr" defTabSz="457200" rtl="0" eaLnBrk="1" latinLnBrk="0" hangingPunct="1">
                        <a:lnSpc>
                          <a:spcPct val="107000"/>
                        </a:lnSpc>
                        <a:spcBef>
                          <a:spcPts val="0"/>
                        </a:spcBef>
                        <a:spcAft>
                          <a:spcPts val="0"/>
                        </a:spcAft>
                      </a:pPr>
                      <a:r>
                        <a:rPr lang="en-US" sz="1100" b="1" kern="1200" dirty="0">
                          <a:solidFill>
                            <a:srgbClr val="000000"/>
                          </a:solidFill>
                          <a:effectLst/>
                          <a:latin typeface="+mj-lt"/>
                          <a:ea typeface="Times New Roman" panose="02020603050405020304" pitchFamily="18" charset="0"/>
                          <a:cs typeface="Calibri" panose="020F0502020204030204" pitchFamily="34" charset="0"/>
                        </a:rPr>
                        <a:t>Recommendation Considerations</a:t>
                      </a:r>
                    </a:p>
                  </a:txBody>
                  <a:tcPr marL="35394" marR="35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829972730"/>
                  </a:ext>
                </a:extLst>
              </a:tr>
              <a:tr h="17682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ctr">
                        <a:lnSpc>
                          <a:spcPct val="107000"/>
                        </a:lnSpc>
                        <a:spcBef>
                          <a:spcPts val="0"/>
                        </a:spcBef>
                        <a:spcAft>
                          <a:spcPts val="0"/>
                        </a:spcAft>
                      </a:pPr>
                      <a:r>
                        <a:rPr lang="en-US" sz="1100" b="1" dirty="0">
                          <a:solidFill>
                            <a:srgbClr val="000000"/>
                          </a:solidFill>
                          <a:effectLst/>
                          <a:latin typeface="+mj-lt"/>
                          <a:ea typeface="Times New Roman" panose="02020603050405020304" pitchFamily="18" charset="0"/>
                          <a:cs typeface="Calibri" panose="020F0502020204030204" pitchFamily="34" charset="0"/>
                        </a:rPr>
                        <a:t>SBF</a:t>
                      </a:r>
                      <a:endParaRPr lang="en-US" sz="1100" dirty="0">
                        <a:solidFill>
                          <a:srgbClr val="000000"/>
                        </a:solidFill>
                        <a:effectLst/>
                        <a:latin typeface="+mj-lt"/>
                        <a:ea typeface="Times New Roman" panose="02020603050405020304" pitchFamily="18" charset="0"/>
                        <a:cs typeface="Calibri" panose="020F0502020204030204" pitchFamily="34" charset="0"/>
                      </a:endParaRPr>
                    </a:p>
                  </a:txBody>
                  <a:tcPr marL="35394" marR="35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marL="0" marR="0" indent="0" algn="ctr">
                        <a:lnSpc>
                          <a:spcPct val="107000"/>
                        </a:lnSpc>
                        <a:spcBef>
                          <a:spcPts val="0"/>
                        </a:spcBef>
                        <a:spcAft>
                          <a:spcPts val="0"/>
                        </a:spcAft>
                      </a:pPr>
                      <a:r>
                        <a:rPr lang="en-US" sz="1100" b="1" dirty="0">
                          <a:solidFill>
                            <a:srgbClr val="000000"/>
                          </a:solidFill>
                          <a:effectLst/>
                          <a:latin typeface="+mj-lt"/>
                          <a:ea typeface="Times New Roman" panose="02020603050405020304" pitchFamily="18" charset="0"/>
                          <a:cs typeface="Calibri" panose="020F0502020204030204" pitchFamily="34" charset="0"/>
                        </a:rPr>
                        <a:t>Details</a:t>
                      </a:r>
                      <a:endParaRPr lang="en-US" sz="1100" dirty="0">
                        <a:solidFill>
                          <a:srgbClr val="000000"/>
                        </a:solidFill>
                        <a:effectLst/>
                        <a:latin typeface="+mj-lt"/>
                        <a:ea typeface="Times New Roman" panose="02020603050405020304" pitchFamily="18" charset="0"/>
                        <a:cs typeface="Calibri" panose="020F0502020204030204" pitchFamily="34" charset="0"/>
                      </a:endParaRPr>
                    </a:p>
                  </a:txBody>
                  <a:tcPr marL="35394" marR="35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92358954"/>
                  </a:ext>
                </a:extLst>
              </a:tr>
              <a:tr h="765667">
                <a:tc>
                  <a:txBody>
                    <a:bodyPr/>
                    <a:lstStyle/>
                    <a:p>
                      <a:pPr marL="0" marR="0" indent="0" algn="l">
                        <a:lnSpc>
                          <a:spcPct val="107000"/>
                        </a:lnSpc>
                        <a:spcBef>
                          <a:spcPts val="0"/>
                        </a:spcBef>
                        <a:spcAft>
                          <a:spcPts val="0"/>
                        </a:spcAft>
                      </a:pPr>
                      <a:r>
                        <a:rPr lang="en-US" sz="950" dirty="0">
                          <a:solidFill>
                            <a:srgbClr val="000000"/>
                          </a:solidFill>
                          <a:effectLst/>
                          <a:latin typeface="+mj-lt"/>
                          <a:ea typeface="Times New Roman" panose="02020603050405020304" pitchFamily="18" charset="0"/>
                          <a:cs typeface="Calibri" panose="020F0502020204030204" pitchFamily="34" charset="0"/>
                        </a:rPr>
                        <a:t>1G.1 - Widen Existing Roadway - Widen 2 lane roadway to 4 lane divided roadway</a:t>
                      </a: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indent="0" algn="l">
                        <a:lnSpc>
                          <a:spcPct val="107000"/>
                        </a:lnSpc>
                        <a:spcBef>
                          <a:spcPts val="0"/>
                        </a:spcBef>
                        <a:spcAft>
                          <a:spcPts val="0"/>
                        </a:spcAft>
                      </a:pPr>
                      <a:r>
                        <a:rPr lang="en-US" sz="950" dirty="0">
                          <a:solidFill>
                            <a:srgbClr val="000000"/>
                          </a:solidFill>
                          <a:effectLst/>
                          <a:latin typeface="+mj-lt"/>
                          <a:ea typeface="Times New Roman" panose="02020603050405020304" pitchFamily="18" charset="0"/>
                          <a:cs typeface="Calibri" panose="020F0502020204030204" pitchFamily="34" charset="0"/>
                        </a:rPr>
                        <a:t>Urban (w/o controlled access)</a:t>
                      </a: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ct val="107000"/>
                        </a:lnSpc>
                        <a:spcBef>
                          <a:spcPts val="0"/>
                        </a:spcBef>
                        <a:spcAft>
                          <a:spcPts val="0"/>
                        </a:spcAft>
                      </a:pPr>
                      <a:r>
                        <a:rPr lang="en-US" sz="950" dirty="0">
                          <a:solidFill>
                            <a:srgbClr val="000000"/>
                          </a:solidFill>
                          <a:effectLst/>
                          <a:latin typeface="+mj-lt"/>
                          <a:ea typeface="Times New Roman" panose="02020603050405020304" pitchFamily="18" charset="0"/>
                          <a:cs typeface="Calibri" panose="020F0502020204030204" pitchFamily="34" charset="0"/>
                        </a:rPr>
                        <a:t>-</a:t>
                      </a: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r>
                        <a:rPr lang="en-US" sz="950" dirty="0">
                          <a:solidFill>
                            <a:srgbClr val="000000"/>
                          </a:solidFill>
                          <a:effectLst/>
                          <a:latin typeface="+mj-lt"/>
                          <a:ea typeface="Times New Roman" panose="02020603050405020304" pitchFamily="18" charset="0"/>
                          <a:cs typeface="Calibri" panose="020F0502020204030204" pitchFamily="34" charset="0"/>
                        </a:rPr>
                        <a:t>0</a:t>
                      </a: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r>
                        <a:rPr lang="en-US" sz="950" dirty="0">
                          <a:solidFill>
                            <a:srgbClr val="000000"/>
                          </a:solidFill>
                          <a:effectLst/>
                          <a:latin typeface="+mj-lt"/>
                          <a:ea typeface="Times New Roman" panose="02020603050405020304" pitchFamily="18" charset="0"/>
                          <a:cs typeface="Calibri" panose="020F0502020204030204" pitchFamily="34" charset="0"/>
                        </a:rPr>
                        <a:t>65</a:t>
                      </a: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r>
                        <a:rPr lang="en-US" sz="900" i="1" dirty="0">
                          <a:solidFill>
                            <a:srgbClr val="000000"/>
                          </a:solidFill>
                          <a:effectLst/>
                          <a:latin typeface="+mj-lt"/>
                          <a:ea typeface="Times New Roman" panose="02020603050405020304" pitchFamily="18" charset="0"/>
                          <a:cs typeface="Calibri" panose="020F0502020204030204" pitchFamily="34" charset="0"/>
                        </a:rPr>
                        <a:t>Uses FL data, Derived from EB B/A analysis</a:t>
                      </a:r>
                      <a:endParaRPr lang="en-US" sz="900" dirty="0">
                        <a:solidFill>
                          <a:srgbClr val="000000"/>
                        </a:solidFill>
                        <a:effectLst/>
                        <a:latin typeface="+mj-lt"/>
                        <a:ea typeface="Times New Roman" panose="02020603050405020304" pitchFamily="18" charset="0"/>
                        <a:cs typeface="Calibri" panose="020F0502020204030204" pitchFamily="34" charset="0"/>
                      </a:endParaRP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r>
                        <a:rPr lang="en-US" sz="950" b="1" dirty="0">
                          <a:solidFill>
                            <a:srgbClr val="C00000"/>
                          </a:solidFill>
                          <a:effectLst/>
                          <a:latin typeface="+mj-lt"/>
                          <a:ea typeface="Times New Roman" panose="02020603050405020304" pitchFamily="18" charset="0"/>
                          <a:cs typeface="Calibri" panose="020F0502020204030204" pitchFamily="34" charset="0"/>
                        </a:rPr>
                        <a:t>0**</a:t>
                      </a:r>
                      <a:endParaRPr lang="en-US" sz="950" dirty="0">
                        <a:solidFill>
                          <a:srgbClr val="000000"/>
                        </a:solidFill>
                        <a:effectLst/>
                        <a:latin typeface="+mj-lt"/>
                        <a:ea typeface="Times New Roman" panose="02020603050405020304" pitchFamily="18" charset="0"/>
                        <a:cs typeface="Calibri" panose="020F0502020204030204" pitchFamily="34" charset="0"/>
                      </a:endParaRP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r>
                        <a:rPr lang="en-US" sz="900" kern="1200" dirty="0">
                          <a:solidFill>
                            <a:srgbClr val="000000"/>
                          </a:solidFill>
                          <a:effectLst/>
                          <a:latin typeface="+mj-lt"/>
                          <a:ea typeface="Times New Roman" panose="02020603050405020304" pitchFamily="18" charset="0"/>
                          <a:cs typeface="Calibri" panose="020F0502020204030204" pitchFamily="34" charset="0"/>
                        </a:rPr>
                        <a:t>** Use with caution: SBF developed through this study shows no change in crashes, while CMF Clearinghouse SBF shows 65% crash reduction based on multiple sections of the same roadway</a:t>
                      </a: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5546039"/>
                  </a:ext>
                </a:extLst>
              </a:tr>
              <a:tr h="475130">
                <a:tc>
                  <a:txBody>
                    <a:bodyPr/>
                    <a:lstStyle/>
                    <a:p>
                      <a:pPr marL="0" marR="0" indent="0" algn="l">
                        <a:lnSpc>
                          <a:spcPct val="107000"/>
                        </a:lnSpc>
                        <a:spcBef>
                          <a:spcPts val="0"/>
                        </a:spcBef>
                        <a:spcAft>
                          <a:spcPts val="0"/>
                        </a:spcAft>
                      </a:pPr>
                      <a:r>
                        <a:rPr lang="en-US" sz="950" dirty="0">
                          <a:solidFill>
                            <a:srgbClr val="000000"/>
                          </a:solidFill>
                          <a:effectLst/>
                          <a:latin typeface="+mj-lt"/>
                          <a:ea typeface="Times New Roman" panose="02020603050405020304" pitchFamily="18" charset="0"/>
                          <a:cs typeface="Calibri" panose="020F0502020204030204" pitchFamily="34" charset="0"/>
                        </a:rPr>
                        <a:t>1G.2 - Widen Existing Roadway - Widen 4 lane roadway to 5 lane roadway</a:t>
                      </a: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indent="0" algn="l">
                        <a:lnSpc>
                          <a:spcPct val="107000"/>
                        </a:lnSpc>
                        <a:spcBef>
                          <a:spcPts val="0"/>
                        </a:spcBef>
                        <a:spcAft>
                          <a:spcPts val="0"/>
                        </a:spcAft>
                      </a:pPr>
                      <a:r>
                        <a:rPr lang="en-US" sz="950" dirty="0">
                          <a:solidFill>
                            <a:srgbClr val="000000"/>
                          </a:solidFill>
                          <a:effectLst/>
                          <a:latin typeface="+mj-lt"/>
                          <a:ea typeface="Times New Roman" panose="02020603050405020304" pitchFamily="18" charset="0"/>
                          <a:cs typeface="Calibri" panose="020F0502020204030204" pitchFamily="34" charset="0"/>
                        </a:rPr>
                        <a:t>Urban (4-lane undivided)</a:t>
                      </a: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ct val="107000"/>
                        </a:lnSpc>
                        <a:spcBef>
                          <a:spcPts val="0"/>
                        </a:spcBef>
                        <a:spcAft>
                          <a:spcPts val="0"/>
                        </a:spcAft>
                      </a:pPr>
                      <a:r>
                        <a:rPr lang="en-US" sz="950" dirty="0">
                          <a:solidFill>
                            <a:srgbClr val="000000"/>
                          </a:solidFill>
                          <a:effectLst/>
                          <a:latin typeface="+mj-lt"/>
                          <a:ea typeface="Times New Roman" panose="02020603050405020304" pitchFamily="18" charset="0"/>
                          <a:cs typeface="Calibri" panose="020F0502020204030204" pitchFamily="34" charset="0"/>
                        </a:rPr>
                        <a:t>-</a:t>
                      </a: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r>
                        <a:rPr lang="en-US" sz="950" dirty="0">
                          <a:solidFill>
                            <a:srgbClr val="000000"/>
                          </a:solidFill>
                          <a:effectLst/>
                          <a:latin typeface="+mj-lt"/>
                          <a:ea typeface="Times New Roman" panose="02020603050405020304" pitchFamily="18" charset="0"/>
                          <a:cs typeface="Calibri" panose="020F0502020204030204" pitchFamily="34" charset="0"/>
                        </a:rPr>
                        <a:t>30</a:t>
                      </a: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r>
                        <a:rPr lang="en-US" sz="950" dirty="0">
                          <a:solidFill>
                            <a:srgbClr val="000000"/>
                          </a:solidFill>
                          <a:effectLst/>
                          <a:latin typeface="+mj-lt"/>
                          <a:ea typeface="Times New Roman" panose="02020603050405020304" pitchFamily="18" charset="0"/>
                          <a:cs typeface="Calibri" panose="020F0502020204030204" pitchFamily="34" charset="0"/>
                        </a:rPr>
                        <a:t>30</a:t>
                      </a: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r>
                        <a:rPr lang="en-US" sz="900" i="1" dirty="0">
                          <a:solidFill>
                            <a:srgbClr val="000000"/>
                          </a:solidFill>
                          <a:effectLst/>
                          <a:latin typeface="+mj-lt"/>
                          <a:ea typeface="Times New Roman" panose="02020603050405020304" pitchFamily="18" charset="0"/>
                          <a:cs typeface="Calibri" panose="020F0502020204030204" pitchFamily="34" charset="0"/>
                        </a:rPr>
                        <a:t>Use LA data, Derived from EB B/A analysis</a:t>
                      </a:r>
                      <a:endParaRPr lang="en-US" sz="900" dirty="0">
                        <a:solidFill>
                          <a:srgbClr val="000000"/>
                        </a:solidFill>
                        <a:effectLst/>
                        <a:latin typeface="+mj-lt"/>
                        <a:ea typeface="Times New Roman" panose="02020603050405020304" pitchFamily="18" charset="0"/>
                        <a:cs typeface="Calibri" panose="020F0502020204030204" pitchFamily="34" charset="0"/>
                      </a:endParaRP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50" b="1" i="0" u="none" strike="noStrike" dirty="0">
                          <a:solidFill>
                            <a:srgbClr val="548235"/>
                          </a:solidFill>
                          <a:effectLst/>
                          <a:latin typeface="Arial" panose="020B0604020202020204" pitchFamily="34" charset="0"/>
                        </a:rPr>
                        <a:t>30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kern="1200" dirty="0">
                          <a:solidFill>
                            <a:srgbClr val="000000"/>
                          </a:solidFill>
                          <a:effectLst/>
                          <a:latin typeface="+mj-lt"/>
                          <a:ea typeface="Times New Roman" panose="02020603050405020304" pitchFamily="18" charset="0"/>
                          <a:cs typeface="Calibri" panose="020F0502020204030204" pitchFamily="34" charset="0"/>
                        </a:rPr>
                        <a:t>Developed SBF is consistent with CMF Clearinghouse SBF</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338190"/>
                  </a:ext>
                </a:extLst>
              </a:tr>
              <a:tr h="502023">
                <a:tc>
                  <a:txBody>
                    <a:bodyPr/>
                    <a:lstStyle/>
                    <a:p>
                      <a:pPr marL="0" marR="0" indent="0" algn="l">
                        <a:lnSpc>
                          <a:spcPct val="107000"/>
                        </a:lnSpc>
                        <a:spcBef>
                          <a:spcPts val="0"/>
                        </a:spcBef>
                        <a:spcAft>
                          <a:spcPts val="0"/>
                        </a:spcAft>
                      </a:pPr>
                      <a:r>
                        <a:rPr lang="en-US" sz="950" dirty="0">
                          <a:solidFill>
                            <a:srgbClr val="000000"/>
                          </a:solidFill>
                          <a:effectLst/>
                          <a:latin typeface="+mj-lt"/>
                          <a:ea typeface="Times New Roman" panose="02020603050405020304" pitchFamily="18" charset="0"/>
                          <a:cs typeface="Calibri" panose="020F0502020204030204" pitchFamily="34" charset="0"/>
                        </a:rPr>
                        <a:t>1G.2 - Widen Existing Roadway - Widen 4 lane roadway to 5 lane roadway</a:t>
                      </a: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indent="0" algn="l">
                        <a:lnSpc>
                          <a:spcPct val="107000"/>
                        </a:lnSpc>
                        <a:spcBef>
                          <a:spcPts val="0"/>
                        </a:spcBef>
                        <a:spcAft>
                          <a:spcPts val="0"/>
                        </a:spcAft>
                      </a:pPr>
                      <a:r>
                        <a:rPr lang="en-US" sz="950" dirty="0">
                          <a:solidFill>
                            <a:srgbClr val="000000"/>
                          </a:solidFill>
                          <a:effectLst/>
                          <a:latin typeface="+mj-lt"/>
                          <a:ea typeface="Times New Roman" panose="02020603050405020304" pitchFamily="18" charset="0"/>
                          <a:cs typeface="Calibri" panose="020F0502020204030204" pitchFamily="34" charset="0"/>
                        </a:rPr>
                        <a:t>Urban (4-lane divided)</a:t>
                      </a: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ct val="107000"/>
                        </a:lnSpc>
                        <a:spcBef>
                          <a:spcPts val="0"/>
                        </a:spcBef>
                        <a:spcAft>
                          <a:spcPts val="0"/>
                        </a:spcAft>
                      </a:pPr>
                      <a:r>
                        <a:rPr lang="en-US" sz="950" dirty="0">
                          <a:solidFill>
                            <a:srgbClr val="000000"/>
                          </a:solidFill>
                          <a:effectLst/>
                          <a:latin typeface="+mj-lt"/>
                          <a:ea typeface="Times New Roman" panose="02020603050405020304" pitchFamily="18" charset="0"/>
                          <a:cs typeface="Calibri" panose="020F0502020204030204" pitchFamily="34" charset="0"/>
                        </a:rPr>
                        <a:t>-</a:t>
                      </a: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r>
                        <a:rPr lang="en-US" sz="950" dirty="0">
                          <a:solidFill>
                            <a:srgbClr val="000000"/>
                          </a:solidFill>
                          <a:effectLst/>
                          <a:latin typeface="+mj-lt"/>
                          <a:ea typeface="Times New Roman" panose="02020603050405020304" pitchFamily="18" charset="0"/>
                          <a:cs typeface="Calibri" panose="020F0502020204030204" pitchFamily="34" charset="0"/>
                        </a:rPr>
                        <a:t>0</a:t>
                      </a: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r>
                        <a:rPr lang="en-US" sz="950" dirty="0">
                          <a:solidFill>
                            <a:srgbClr val="000000"/>
                          </a:solidFill>
                          <a:effectLst/>
                          <a:latin typeface="+mj-lt"/>
                          <a:ea typeface="Times New Roman" panose="02020603050405020304" pitchFamily="18" charset="0"/>
                          <a:cs typeface="Calibri" panose="020F0502020204030204" pitchFamily="34" charset="0"/>
                        </a:rPr>
                        <a:t>-</a:t>
                      </a: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r>
                        <a:rPr lang="en-US" sz="900" i="1" dirty="0">
                          <a:solidFill>
                            <a:srgbClr val="000000"/>
                          </a:solidFill>
                          <a:effectLst/>
                          <a:latin typeface="+mj-lt"/>
                          <a:ea typeface="Times New Roman" panose="02020603050405020304" pitchFamily="18" charset="0"/>
                          <a:cs typeface="Calibri" panose="020F0502020204030204" pitchFamily="34" charset="0"/>
                        </a:rPr>
                        <a:t>-</a:t>
                      </a:r>
                      <a:endParaRPr lang="en-US" sz="900" dirty="0">
                        <a:solidFill>
                          <a:srgbClr val="000000"/>
                        </a:solidFill>
                        <a:effectLst/>
                        <a:latin typeface="+mj-lt"/>
                        <a:ea typeface="Times New Roman" panose="02020603050405020304" pitchFamily="18" charset="0"/>
                        <a:cs typeface="Calibri" panose="020F0502020204030204" pitchFamily="34" charset="0"/>
                      </a:endParaRP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50" b="1" i="0" u="none" strike="noStrike" dirty="0">
                          <a:solidFill>
                            <a:srgbClr val="548235"/>
                          </a:solidFill>
                          <a:effectLst/>
                          <a:latin typeface="Arial" panose="020B0604020202020204" pitchFamily="34" charset="0"/>
                        </a:rPr>
                        <a:t>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kern="1200" dirty="0">
                          <a:solidFill>
                            <a:srgbClr val="000000"/>
                          </a:solidFill>
                          <a:effectLst/>
                          <a:latin typeface="+mj-lt"/>
                          <a:ea typeface="Times New Roman" panose="02020603050405020304" pitchFamily="18" charset="0"/>
                          <a:cs typeface="Calibri" panose="020F0502020204030204" pitchFamily="34" charset="0"/>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7486679"/>
                  </a:ext>
                </a:extLst>
              </a:tr>
              <a:tr h="723240">
                <a:tc>
                  <a:txBody>
                    <a:bodyPr/>
                    <a:lstStyle/>
                    <a:p>
                      <a:pPr marL="0" marR="0" indent="0" algn="l">
                        <a:lnSpc>
                          <a:spcPct val="107000"/>
                        </a:lnSpc>
                        <a:spcBef>
                          <a:spcPts val="0"/>
                        </a:spcBef>
                        <a:spcAft>
                          <a:spcPts val="0"/>
                        </a:spcAft>
                      </a:pPr>
                      <a:r>
                        <a:rPr lang="en-US" sz="950" dirty="0">
                          <a:solidFill>
                            <a:srgbClr val="000000"/>
                          </a:solidFill>
                          <a:effectLst/>
                          <a:latin typeface="+mj-lt"/>
                          <a:ea typeface="Times New Roman" panose="02020603050405020304" pitchFamily="18" charset="0"/>
                          <a:cs typeface="Calibri" panose="020F0502020204030204" pitchFamily="34" charset="0"/>
                        </a:rPr>
                        <a:t>1G.3 - Widen Existing Roadway - Widen 2 lane roadway to 4 lane divided roadway</a:t>
                      </a: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indent="0" algn="l">
                        <a:lnSpc>
                          <a:spcPct val="107000"/>
                        </a:lnSpc>
                        <a:spcBef>
                          <a:spcPts val="0"/>
                        </a:spcBef>
                        <a:spcAft>
                          <a:spcPts val="0"/>
                        </a:spcAft>
                      </a:pPr>
                      <a:r>
                        <a:rPr lang="en-US" sz="950" dirty="0">
                          <a:solidFill>
                            <a:srgbClr val="000000"/>
                          </a:solidFill>
                          <a:effectLst/>
                          <a:latin typeface="+mj-lt"/>
                          <a:ea typeface="Times New Roman" panose="02020603050405020304" pitchFamily="18" charset="0"/>
                          <a:cs typeface="Calibri" panose="020F0502020204030204" pitchFamily="34" charset="0"/>
                        </a:rPr>
                        <a:t>Urban/ Rural</a:t>
                      </a: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ct val="107000"/>
                        </a:lnSpc>
                        <a:spcBef>
                          <a:spcPts val="0"/>
                        </a:spcBef>
                        <a:spcAft>
                          <a:spcPts val="0"/>
                        </a:spcAft>
                      </a:pPr>
                      <a:r>
                        <a:rPr lang="en-US" sz="950" dirty="0">
                          <a:solidFill>
                            <a:srgbClr val="000000"/>
                          </a:solidFill>
                          <a:effectLst/>
                          <a:latin typeface="+mj-lt"/>
                          <a:ea typeface="Times New Roman" panose="02020603050405020304" pitchFamily="18" charset="0"/>
                          <a:cs typeface="Calibri" panose="020F0502020204030204" pitchFamily="34" charset="0"/>
                        </a:rPr>
                        <a:t>-</a:t>
                      </a: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r>
                        <a:rPr lang="en-US" sz="950" dirty="0">
                          <a:solidFill>
                            <a:srgbClr val="000000"/>
                          </a:solidFill>
                          <a:effectLst/>
                          <a:latin typeface="+mj-lt"/>
                          <a:ea typeface="Times New Roman" panose="02020603050405020304" pitchFamily="18" charset="0"/>
                          <a:cs typeface="Calibri" panose="020F0502020204030204" pitchFamily="34" charset="0"/>
                        </a:rPr>
                        <a:t> </a:t>
                      </a: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r>
                        <a:rPr lang="en-US" sz="950" dirty="0">
                          <a:solidFill>
                            <a:srgbClr val="000000"/>
                          </a:solidFill>
                          <a:effectLst/>
                          <a:latin typeface="+mj-lt"/>
                          <a:ea typeface="Times New Roman" panose="02020603050405020304" pitchFamily="18" charset="0"/>
                          <a:cs typeface="Calibri" panose="020F0502020204030204" pitchFamily="34" charset="0"/>
                        </a:rPr>
                        <a:t> </a:t>
                      </a: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r>
                        <a:rPr lang="en-US" sz="900" i="1" dirty="0">
                          <a:solidFill>
                            <a:srgbClr val="000000"/>
                          </a:solidFill>
                          <a:effectLst/>
                          <a:latin typeface="+mj-lt"/>
                          <a:ea typeface="Times New Roman" panose="02020603050405020304" pitchFamily="18" charset="0"/>
                          <a:cs typeface="Calibri" panose="020F0502020204030204" pitchFamily="34" charset="0"/>
                        </a:rPr>
                        <a:t> </a:t>
                      </a:r>
                      <a:endParaRPr lang="en-US" sz="900" dirty="0">
                        <a:solidFill>
                          <a:srgbClr val="000000"/>
                        </a:solidFill>
                        <a:effectLst/>
                        <a:latin typeface="+mj-lt"/>
                        <a:ea typeface="Times New Roman" panose="02020603050405020304" pitchFamily="18" charset="0"/>
                        <a:cs typeface="Calibri" panose="020F0502020204030204" pitchFamily="34" charset="0"/>
                      </a:endParaRP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50" b="1" i="0" u="none" strike="noStrike" dirty="0">
                          <a:solidFill>
                            <a:srgbClr val="548235"/>
                          </a:solidFill>
                          <a:effectLst/>
                          <a:latin typeface="Arial" panose="020B0604020202020204" pitchFamily="34" charset="0"/>
                        </a:rPr>
                        <a:t>N/A</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kern="1200" dirty="0">
                          <a:solidFill>
                            <a:srgbClr val="000000"/>
                          </a:solidFill>
                          <a:effectLst/>
                          <a:latin typeface="+mj-lt"/>
                          <a:ea typeface="Times New Roman" panose="02020603050405020304" pitchFamily="18" charset="0"/>
                          <a:cs typeface="Calibri" panose="020F0502020204030204" pitchFamily="34" charset="0"/>
                        </a:rPr>
                        <a:t>Recommendation is informed by the separate SBF analyses for rural (60) and urban (0) projects of this type; Due to the wide spread between the two values, the research team is unable to recommend a an SBF that would apply to combined rural and urban locations.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3978486"/>
                  </a:ext>
                </a:extLst>
              </a:tr>
              <a:tr h="617108">
                <a:tc>
                  <a:txBody>
                    <a:bodyPr/>
                    <a:lstStyle/>
                    <a:p>
                      <a:pPr marL="0" marR="0" indent="0" algn="l">
                        <a:lnSpc>
                          <a:spcPct val="107000"/>
                        </a:lnSpc>
                        <a:spcBef>
                          <a:spcPts val="0"/>
                        </a:spcBef>
                        <a:spcAft>
                          <a:spcPts val="0"/>
                        </a:spcAft>
                      </a:pPr>
                      <a:r>
                        <a:rPr lang="en-US" sz="950" dirty="0">
                          <a:solidFill>
                            <a:srgbClr val="000000"/>
                          </a:solidFill>
                          <a:effectLst/>
                          <a:latin typeface="+mj-lt"/>
                          <a:ea typeface="Times New Roman" panose="02020603050405020304" pitchFamily="18" charset="0"/>
                          <a:cs typeface="Calibri" panose="020F0502020204030204" pitchFamily="34" charset="0"/>
                        </a:rPr>
                        <a:t>1G.4 - Widen Existing Roadway -  Install two-way left turn lane on a two lane roadway</a:t>
                      </a: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indent="0" algn="l">
                        <a:lnSpc>
                          <a:spcPct val="107000"/>
                        </a:lnSpc>
                        <a:spcBef>
                          <a:spcPts val="0"/>
                        </a:spcBef>
                        <a:spcAft>
                          <a:spcPts val="0"/>
                        </a:spcAft>
                      </a:pPr>
                      <a:r>
                        <a:rPr lang="en-US" sz="950" dirty="0">
                          <a:solidFill>
                            <a:srgbClr val="000000"/>
                          </a:solidFill>
                          <a:effectLst/>
                          <a:latin typeface="+mj-lt"/>
                          <a:ea typeface="Times New Roman" panose="02020603050405020304" pitchFamily="18" charset="0"/>
                          <a:cs typeface="Calibri" panose="020F0502020204030204" pitchFamily="34" charset="0"/>
                        </a:rPr>
                        <a:t>Urban</a:t>
                      </a: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ct val="107000"/>
                        </a:lnSpc>
                        <a:spcBef>
                          <a:spcPts val="0"/>
                        </a:spcBef>
                        <a:spcAft>
                          <a:spcPts val="0"/>
                        </a:spcAft>
                      </a:pPr>
                      <a:r>
                        <a:rPr lang="en-US" sz="950" dirty="0">
                          <a:solidFill>
                            <a:srgbClr val="000000"/>
                          </a:solidFill>
                          <a:effectLst/>
                          <a:latin typeface="+mj-lt"/>
                          <a:ea typeface="Times New Roman" panose="02020603050405020304" pitchFamily="18" charset="0"/>
                          <a:cs typeface="Calibri" panose="020F0502020204030204" pitchFamily="34" charset="0"/>
                        </a:rPr>
                        <a:t>-</a:t>
                      </a: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r>
                        <a:rPr lang="en-US" sz="950" dirty="0">
                          <a:solidFill>
                            <a:srgbClr val="000000"/>
                          </a:solidFill>
                          <a:effectLst/>
                          <a:latin typeface="+mj-lt"/>
                          <a:ea typeface="Times New Roman" panose="02020603050405020304" pitchFamily="18" charset="0"/>
                          <a:cs typeface="Calibri" panose="020F0502020204030204" pitchFamily="34" charset="0"/>
                        </a:rPr>
                        <a:t>0</a:t>
                      </a: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r>
                        <a:rPr lang="en-US" sz="950" dirty="0">
                          <a:solidFill>
                            <a:srgbClr val="000000"/>
                          </a:solidFill>
                          <a:effectLst/>
                          <a:latin typeface="+mj-lt"/>
                          <a:ea typeface="Times New Roman" panose="02020603050405020304" pitchFamily="18" charset="0"/>
                          <a:cs typeface="Calibri" panose="020F0502020204030204" pitchFamily="34" charset="0"/>
                        </a:rPr>
                        <a:t>0</a:t>
                      </a: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r>
                        <a:rPr lang="en-US" sz="900" i="1" dirty="0">
                          <a:solidFill>
                            <a:srgbClr val="000000"/>
                          </a:solidFill>
                          <a:effectLst/>
                          <a:latin typeface="+mj-lt"/>
                          <a:ea typeface="Times New Roman" panose="02020603050405020304" pitchFamily="18" charset="0"/>
                          <a:cs typeface="Calibri" panose="020F0502020204030204" pitchFamily="34" charset="0"/>
                        </a:rPr>
                        <a:t>Uses NC data</a:t>
                      </a:r>
                      <a:endParaRPr lang="en-US" sz="900" dirty="0">
                        <a:solidFill>
                          <a:srgbClr val="000000"/>
                        </a:solidFill>
                        <a:effectLst/>
                        <a:latin typeface="+mj-lt"/>
                        <a:ea typeface="Times New Roman" panose="02020603050405020304" pitchFamily="18" charset="0"/>
                        <a:cs typeface="Calibri" panose="020F0502020204030204" pitchFamily="34" charset="0"/>
                      </a:endParaRP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50" b="1" i="0" u="none" strike="noStrike" dirty="0">
                          <a:solidFill>
                            <a:srgbClr val="548235"/>
                          </a:solidFill>
                          <a:effectLst/>
                          <a:latin typeface="Arial" panose="020B0604020202020204" pitchFamily="34" charset="0"/>
                        </a:rPr>
                        <a:t>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kern="1200" dirty="0">
                          <a:solidFill>
                            <a:srgbClr val="000000"/>
                          </a:solidFill>
                          <a:effectLst/>
                          <a:latin typeface="+mj-lt"/>
                          <a:ea typeface="Times New Roman" panose="02020603050405020304" pitchFamily="18" charset="0"/>
                          <a:cs typeface="Calibri" panose="020F0502020204030204" pitchFamily="34" charset="0"/>
                        </a:rPr>
                        <a:t>Developed SBF is consistent with CMF Clearinghouse SBF; NCDOT currently using the SBF for 1C (SBF = 20) for this project type due to a lack of area-specific SBF</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5097688"/>
                  </a:ext>
                </a:extLst>
              </a:tr>
              <a:tr h="645459">
                <a:tc>
                  <a:txBody>
                    <a:bodyPr/>
                    <a:lstStyle/>
                    <a:p>
                      <a:pPr marL="0" marR="0" indent="0" algn="l">
                        <a:lnSpc>
                          <a:spcPct val="107000"/>
                        </a:lnSpc>
                        <a:spcBef>
                          <a:spcPts val="0"/>
                        </a:spcBef>
                        <a:spcAft>
                          <a:spcPts val="0"/>
                        </a:spcAft>
                      </a:pPr>
                      <a:r>
                        <a:rPr lang="en-US" sz="950" dirty="0">
                          <a:solidFill>
                            <a:srgbClr val="000000"/>
                          </a:solidFill>
                          <a:effectLst/>
                          <a:latin typeface="+mj-lt"/>
                          <a:ea typeface="Times New Roman" panose="02020603050405020304" pitchFamily="18" charset="0"/>
                          <a:cs typeface="Calibri" panose="020F0502020204030204" pitchFamily="34" charset="0"/>
                        </a:rPr>
                        <a:t>1G.5 - Widen Existing Roadway -  Install two-way left turn lane on a two lane roadway</a:t>
                      </a: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indent="0" algn="l">
                        <a:lnSpc>
                          <a:spcPct val="107000"/>
                        </a:lnSpc>
                        <a:spcBef>
                          <a:spcPts val="0"/>
                        </a:spcBef>
                        <a:spcAft>
                          <a:spcPts val="0"/>
                        </a:spcAft>
                      </a:pPr>
                      <a:r>
                        <a:rPr lang="en-US" sz="950" dirty="0">
                          <a:solidFill>
                            <a:srgbClr val="000000"/>
                          </a:solidFill>
                          <a:effectLst/>
                          <a:latin typeface="+mj-lt"/>
                          <a:ea typeface="Times New Roman" panose="02020603050405020304" pitchFamily="18" charset="0"/>
                          <a:cs typeface="Calibri" panose="020F0502020204030204" pitchFamily="34" charset="0"/>
                        </a:rPr>
                        <a:t>Rural</a:t>
                      </a: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ct val="107000"/>
                        </a:lnSpc>
                        <a:spcBef>
                          <a:spcPts val="0"/>
                        </a:spcBef>
                        <a:spcAft>
                          <a:spcPts val="0"/>
                        </a:spcAft>
                      </a:pPr>
                      <a:r>
                        <a:rPr lang="en-US" sz="950" dirty="0">
                          <a:solidFill>
                            <a:srgbClr val="000000"/>
                          </a:solidFill>
                          <a:effectLst/>
                          <a:latin typeface="+mj-lt"/>
                          <a:ea typeface="Times New Roman" panose="02020603050405020304" pitchFamily="18" charset="0"/>
                          <a:cs typeface="Calibri" panose="020F0502020204030204" pitchFamily="34" charset="0"/>
                        </a:rPr>
                        <a:t>-</a:t>
                      </a: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endParaRPr lang="en-US" sz="950" dirty="0">
                        <a:solidFill>
                          <a:srgbClr val="000000"/>
                        </a:solidFill>
                        <a:effectLst/>
                        <a:latin typeface="+mj-lt"/>
                        <a:ea typeface="Times New Roman" panose="02020603050405020304" pitchFamily="18" charset="0"/>
                        <a:cs typeface="Calibri" panose="020F0502020204030204" pitchFamily="34" charset="0"/>
                      </a:endParaRP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r>
                        <a:rPr lang="en-US" sz="950" dirty="0">
                          <a:solidFill>
                            <a:srgbClr val="000000"/>
                          </a:solidFill>
                          <a:effectLst/>
                          <a:latin typeface="+mj-lt"/>
                          <a:ea typeface="Times New Roman" panose="02020603050405020304" pitchFamily="18" charset="0"/>
                          <a:cs typeface="Calibri" panose="020F0502020204030204" pitchFamily="34" charset="0"/>
                        </a:rPr>
                        <a:t>30</a:t>
                      </a: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r>
                        <a:rPr lang="en-US" sz="900" i="1" dirty="0">
                          <a:solidFill>
                            <a:srgbClr val="000000"/>
                          </a:solidFill>
                          <a:effectLst/>
                          <a:latin typeface="+mj-lt"/>
                          <a:ea typeface="Times New Roman" panose="02020603050405020304" pitchFamily="18" charset="0"/>
                          <a:cs typeface="Calibri" panose="020F0502020204030204" pitchFamily="34" charset="0"/>
                        </a:rPr>
                        <a:t>Uses NC data</a:t>
                      </a:r>
                      <a:endParaRPr lang="en-US" sz="900" dirty="0">
                        <a:solidFill>
                          <a:srgbClr val="000000"/>
                        </a:solidFill>
                        <a:effectLst/>
                        <a:latin typeface="+mj-lt"/>
                        <a:ea typeface="Times New Roman" panose="02020603050405020304" pitchFamily="18" charset="0"/>
                        <a:cs typeface="Calibri" panose="020F0502020204030204" pitchFamily="34" charset="0"/>
                      </a:endParaRP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50" b="1" i="0" u="none" strike="noStrike" dirty="0">
                          <a:solidFill>
                            <a:srgbClr val="548235"/>
                          </a:solidFill>
                          <a:effectLst/>
                          <a:latin typeface="Arial" panose="020B0604020202020204" pitchFamily="34" charset="0"/>
                        </a:rPr>
                        <a:t>30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kern="1200" dirty="0">
                          <a:solidFill>
                            <a:srgbClr val="000000"/>
                          </a:solidFill>
                          <a:effectLst/>
                          <a:latin typeface="+mj-lt"/>
                          <a:ea typeface="Times New Roman" panose="02020603050405020304" pitchFamily="18" charset="0"/>
                          <a:cs typeface="Calibri" panose="020F0502020204030204" pitchFamily="34" charset="0"/>
                        </a:rPr>
                        <a:t>CMF Clearinghouse SBF uses NC data; NCDOT currently using the SBF for 1C (SBF = 20) for this project type due to a lack of area-specific SBF</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576250"/>
                  </a:ext>
                </a:extLst>
              </a:tr>
              <a:tr h="768350">
                <a:tc>
                  <a:txBody>
                    <a:bodyPr/>
                    <a:lstStyle/>
                    <a:p>
                      <a:pPr marL="0" marR="0" indent="0" algn="l">
                        <a:lnSpc>
                          <a:spcPct val="107000"/>
                        </a:lnSpc>
                        <a:spcBef>
                          <a:spcPts val="0"/>
                        </a:spcBef>
                        <a:spcAft>
                          <a:spcPts val="0"/>
                        </a:spcAft>
                      </a:pPr>
                      <a:r>
                        <a:rPr lang="en-US" sz="950" dirty="0">
                          <a:solidFill>
                            <a:srgbClr val="000000"/>
                          </a:solidFill>
                          <a:effectLst/>
                          <a:latin typeface="+mj-lt"/>
                          <a:ea typeface="Times New Roman" panose="02020603050405020304" pitchFamily="18" charset="0"/>
                          <a:cs typeface="Calibri" panose="020F0502020204030204" pitchFamily="34" charset="0"/>
                        </a:rPr>
                        <a:t>1G.6 - Widen Existing Roadway - Widen 6 lane divided roadway to 8 lane divided roadway</a:t>
                      </a: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indent="0" algn="l">
                        <a:lnSpc>
                          <a:spcPct val="107000"/>
                        </a:lnSpc>
                        <a:spcBef>
                          <a:spcPts val="0"/>
                        </a:spcBef>
                        <a:spcAft>
                          <a:spcPts val="0"/>
                        </a:spcAft>
                      </a:pPr>
                      <a:r>
                        <a:rPr lang="en-US" sz="950" dirty="0">
                          <a:solidFill>
                            <a:srgbClr val="000000"/>
                          </a:solidFill>
                          <a:effectLst/>
                          <a:latin typeface="+mj-lt"/>
                          <a:ea typeface="Times New Roman" panose="02020603050405020304" pitchFamily="18" charset="0"/>
                          <a:cs typeface="Calibri" panose="020F0502020204030204" pitchFamily="34" charset="0"/>
                        </a:rPr>
                        <a:t>Urban</a:t>
                      </a: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a:lnSpc>
                          <a:spcPct val="107000"/>
                        </a:lnSpc>
                        <a:spcBef>
                          <a:spcPts val="0"/>
                        </a:spcBef>
                        <a:spcAft>
                          <a:spcPts val="0"/>
                        </a:spcAft>
                      </a:pPr>
                      <a:r>
                        <a:rPr lang="en-US" sz="950" dirty="0">
                          <a:solidFill>
                            <a:srgbClr val="000000"/>
                          </a:solidFill>
                          <a:effectLst/>
                          <a:latin typeface="+mj-lt"/>
                          <a:ea typeface="Times New Roman" panose="02020603050405020304" pitchFamily="18" charset="0"/>
                          <a:cs typeface="Calibri" panose="020F0502020204030204" pitchFamily="34" charset="0"/>
                        </a:rPr>
                        <a:t>-</a:t>
                      </a: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a:lnSpc>
                          <a:spcPct val="107000"/>
                        </a:lnSpc>
                        <a:spcBef>
                          <a:spcPts val="0"/>
                        </a:spcBef>
                        <a:spcAft>
                          <a:spcPts val="0"/>
                        </a:spcAft>
                      </a:pPr>
                      <a:r>
                        <a:rPr lang="en-US" sz="950" dirty="0">
                          <a:solidFill>
                            <a:srgbClr val="000000"/>
                          </a:solidFill>
                          <a:effectLst/>
                          <a:latin typeface="+mj-lt"/>
                          <a:ea typeface="Times New Roman" panose="02020603050405020304" pitchFamily="18" charset="0"/>
                          <a:cs typeface="Calibri" panose="020F0502020204030204" pitchFamily="34" charset="0"/>
                        </a:rPr>
                        <a:t> </a:t>
                      </a: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a:lnSpc>
                          <a:spcPct val="107000"/>
                        </a:lnSpc>
                        <a:spcBef>
                          <a:spcPts val="0"/>
                        </a:spcBef>
                        <a:spcAft>
                          <a:spcPts val="0"/>
                        </a:spcAft>
                      </a:pPr>
                      <a:r>
                        <a:rPr lang="en-US" sz="950" dirty="0">
                          <a:solidFill>
                            <a:srgbClr val="000000"/>
                          </a:solidFill>
                          <a:effectLst/>
                          <a:latin typeface="+mj-lt"/>
                          <a:ea typeface="Times New Roman" panose="02020603050405020304" pitchFamily="18" charset="0"/>
                          <a:cs typeface="Calibri" panose="020F0502020204030204" pitchFamily="34" charset="0"/>
                        </a:rPr>
                        <a:t> </a:t>
                      </a: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a:lnSpc>
                          <a:spcPct val="107000"/>
                        </a:lnSpc>
                        <a:spcBef>
                          <a:spcPts val="0"/>
                        </a:spcBef>
                        <a:spcAft>
                          <a:spcPts val="0"/>
                        </a:spcAft>
                      </a:pPr>
                      <a:r>
                        <a:rPr lang="en-US" sz="950" i="1" dirty="0">
                          <a:solidFill>
                            <a:srgbClr val="000000"/>
                          </a:solidFill>
                          <a:effectLst/>
                          <a:latin typeface="+mj-lt"/>
                          <a:ea typeface="Times New Roman" panose="02020603050405020304" pitchFamily="18" charset="0"/>
                          <a:cs typeface="Calibri" panose="020F0502020204030204" pitchFamily="34" charset="0"/>
                        </a:rPr>
                        <a:t> </a:t>
                      </a:r>
                      <a:endParaRPr lang="en-US" sz="950" dirty="0">
                        <a:solidFill>
                          <a:srgbClr val="000000"/>
                        </a:solidFill>
                        <a:effectLst/>
                        <a:latin typeface="+mj-lt"/>
                        <a:ea typeface="Times New Roman" panose="02020603050405020304" pitchFamily="18" charset="0"/>
                        <a:cs typeface="Calibri" panose="020F0502020204030204" pitchFamily="34" charset="0"/>
                      </a:endParaRPr>
                    </a:p>
                  </a:txBody>
                  <a:tcPr marL="35394" marR="35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950" b="1" i="0" u="none" strike="noStrike" dirty="0">
                          <a:solidFill>
                            <a:srgbClr val="548235"/>
                          </a:solidFill>
                          <a:effectLst/>
                          <a:latin typeface="Arial" panose="020B0604020202020204" pitchFamily="34" charset="0"/>
                        </a:rPr>
                        <a:t>TBD*</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900" kern="1200" dirty="0">
                          <a:solidFill>
                            <a:srgbClr val="000000"/>
                          </a:solidFill>
                          <a:effectLst/>
                          <a:latin typeface="+mj-lt"/>
                          <a:ea typeface="Times New Roman" panose="02020603050405020304" pitchFamily="18" charset="0"/>
                          <a:cs typeface="Calibri" panose="020F0502020204030204" pitchFamily="34" charset="0"/>
                        </a:rPr>
                        <a:t>*Research team is unable to develop a recommendation for this SBF until the panel for NCHRP Project17-72 (which involves a revised method for this approach), approves that research</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1683722"/>
                  </a:ext>
                </a:extLst>
              </a:tr>
            </a:tbl>
          </a:graphicData>
        </a:graphic>
      </p:graphicFrame>
    </p:spTree>
    <p:extLst>
      <p:ext uri="{BB962C8B-B14F-4D97-AF65-F5344CB8AC3E}">
        <p14:creationId xmlns:p14="http://schemas.microsoft.com/office/powerpoint/2010/main" val="787048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Rot="1" noChangeArrowheads="1"/>
          </p:cNvSpPr>
          <p:nvPr/>
        </p:nvSpPr>
        <p:spPr>
          <a:xfrm>
            <a:off x="123645" y="491278"/>
            <a:ext cx="8898910" cy="624001"/>
          </a:xfrm>
          <a:prstGeom prst="rect">
            <a:avLst/>
          </a:prstGeom>
          <a:noFill/>
          <a:extLst>
            <a:ext uri="{91240B29-F687-4F45-9708-019B960494DF}">
              <a14:hiddenLine xmlns:a14="http://schemas.microsoft.com/office/drawing/2010/main" w="0">
                <a:solidFill>
                  <a:schemeClr val="tx1"/>
                </a:solidFill>
                <a:miter lim="800000"/>
                <a:headEnd/>
                <a:tailEnd/>
              </a14:hiddenLine>
            </a:ext>
          </a:extLst>
        </p:spPr>
        <p:txBody>
          <a:bodyPr lIns="96609" tIns="48304" rIns="96609" bIns="48304"/>
          <a:lstStyle>
            <a:lvl1pPr algn="l" defTabSz="457200" rtl="0" eaLnBrk="1" latinLnBrk="0" hangingPunct="1">
              <a:spcBef>
                <a:spcPct val="0"/>
              </a:spcBef>
              <a:buNone/>
              <a:defRPr sz="3600" kern="1200">
                <a:solidFill>
                  <a:schemeClr val="tx1">
                    <a:lumMod val="75000"/>
                    <a:lumOff val="25000"/>
                  </a:schemeClr>
                </a:solidFill>
                <a:latin typeface=""/>
                <a:ea typeface="+mj-ea"/>
                <a:cs typeface="+mj-cs"/>
              </a:defRPr>
            </a:lvl1pPr>
          </a:lstStyle>
          <a:p>
            <a:pPr algn="ctr" fontAlgn="auto">
              <a:spcAft>
                <a:spcPts val="0"/>
              </a:spcAft>
            </a:pPr>
            <a:r>
              <a:rPr lang="en-US" altLang="en-US" sz="3200" dirty="0">
                <a:solidFill>
                  <a:prstClr val="black">
                    <a:lumMod val="75000"/>
                    <a:lumOff val="25000"/>
                  </a:prstClr>
                </a:solidFill>
              </a:rPr>
              <a:t>Results: Widening Projects</a:t>
            </a:r>
          </a:p>
        </p:txBody>
      </p:sp>
      <p:sp>
        <p:nvSpPr>
          <p:cNvPr id="15" name="Slide Number Placeholder 2">
            <a:extLst>
              <a:ext uri="{FF2B5EF4-FFF2-40B4-BE49-F238E27FC236}">
                <a16:creationId xmlns:a16="http://schemas.microsoft.com/office/drawing/2014/main" id="{723F17DD-113D-4CE2-861F-08D89EE34623}"/>
              </a:ext>
            </a:extLst>
          </p:cNvPr>
          <p:cNvSpPr txBox="1">
            <a:spLocks/>
          </p:cNvSpPr>
          <p:nvPr/>
        </p:nvSpPr>
        <p:spPr>
          <a:xfrm>
            <a:off x="8686800" y="6356350"/>
            <a:ext cx="379561" cy="4127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chemeClr val="tx1">
                    <a:lumMod val="50000"/>
                    <a:lumOff val="50000"/>
                  </a:schemeClr>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8E0C9224-0E86-4A9A-8DD9-792BBB0652B6}" type="slidenum">
              <a:rPr lang="en-US" altLang="en-US" smtClean="0"/>
              <a:pPr>
                <a:defRPr/>
              </a:pPr>
              <a:t>27</a:t>
            </a:fld>
            <a:endParaRPr lang="en-US" altLang="en-US" dirty="0"/>
          </a:p>
        </p:txBody>
      </p:sp>
      <p:sp>
        <p:nvSpPr>
          <p:cNvPr id="9" name="Text Placeholder 2">
            <a:extLst>
              <a:ext uri="{FF2B5EF4-FFF2-40B4-BE49-F238E27FC236}">
                <a16:creationId xmlns:a16="http://schemas.microsoft.com/office/drawing/2014/main" id="{CB5401AE-E6FE-4F51-B444-D0EE449DBDFC}"/>
              </a:ext>
            </a:extLst>
          </p:cNvPr>
          <p:cNvSpPr>
            <a:spLocks noGrp="1"/>
          </p:cNvSpPr>
          <p:nvPr>
            <p:ph type="body" sz="quarter" idx="12"/>
          </p:nvPr>
        </p:nvSpPr>
        <p:spPr>
          <a:xfrm>
            <a:off x="5172254" y="55859"/>
            <a:ext cx="3848100" cy="273050"/>
          </a:xfrm>
        </p:spPr>
        <p:txBody>
          <a:bodyPr/>
          <a:lstStyle/>
          <a:p>
            <a:r>
              <a:rPr lang="en-US" dirty="0"/>
              <a:t>SBFs for New Location and Widening</a:t>
            </a:r>
          </a:p>
        </p:txBody>
      </p:sp>
      <p:graphicFrame>
        <p:nvGraphicFramePr>
          <p:cNvPr id="5" name="Table 4"/>
          <p:cNvGraphicFramePr>
            <a:graphicFrameLocks noGrp="1"/>
          </p:cNvGraphicFramePr>
          <p:nvPr>
            <p:extLst>
              <p:ext uri="{D42A27DB-BD31-4B8C-83A1-F6EECF244321}">
                <p14:modId xmlns:p14="http://schemas.microsoft.com/office/powerpoint/2010/main" val="64696508"/>
              </p:ext>
            </p:extLst>
          </p:nvPr>
        </p:nvGraphicFramePr>
        <p:xfrm>
          <a:off x="712299" y="1409739"/>
          <a:ext cx="7721601" cy="3332430"/>
        </p:xfrm>
        <a:graphic>
          <a:graphicData uri="http://schemas.openxmlformats.org/drawingml/2006/table">
            <a:tbl>
              <a:tblPr firstRow="1" firstCol="1" bandRow="1"/>
              <a:tblGrid>
                <a:gridCol w="1175480">
                  <a:extLst>
                    <a:ext uri="{9D8B030D-6E8A-4147-A177-3AD203B41FA5}">
                      <a16:colId xmlns:a16="http://schemas.microsoft.com/office/drawing/2014/main" val="3350149379"/>
                    </a:ext>
                  </a:extLst>
                </a:gridCol>
                <a:gridCol w="594360">
                  <a:extLst>
                    <a:ext uri="{9D8B030D-6E8A-4147-A177-3AD203B41FA5}">
                      <a16:colId xmlns:a16="http://schemas.microsoft.com/office/drawing/2014/main" val="3872027280"/>
                    </a:ext>
                  </a:extLst>
                </a:gridCol>
                <a:gridCol w="731520">
                  <a:extLst>
                    <a:ext uri="{9D8B030D-6E8A-4147-A177-3AD203B41FA5}">
                      <a16:colId xmlns:a16="http://schemas.microsoft.com/office/drawing/2014/main" val="1186829102"/>
                    </a:ext>
                  </a:extLst>
                </a:gridCol>
                <a:gridCol w="832104">
                  <a:extLst>
                    <a:ext uri="{9D8B030D-6E8A-4147-A177-3AD203B41FA5}">
                      <a16:colId xmlns:a16="http://schemas.microsoft.com/office/drawing/2014/main" val="23060509"/>
                    </a:ext>
                  </a:extLst>
                </a:gridCol>
                <a:gridCol w="722376">
                  <a:extLst>
                    <a:ext uri="{9D8B030D-6E8A-4147-A177-3AD203B41FA5}">
                      <a16:colId xmlns:a16="http://schemas.microsoft.com/office/drawing/2014/main" val="2395021276"/>
                    </a:ext>
                  </a:extLst>
                </a:gridCol>
                <a:gridCol w="713232">
                  <a:extLst>
                    <a:ext uri="{9D8B030D-6E8A-4147-A177-3AD203B41FA5}">
                      <a16:colId xmlns:a16="http://schemas.microsoft.com/office/drawing/2014/main" val="2218984157"/>
                    </a:ext>
                  </a:extLst>
                </a:gridCol>
                <a:gridCol w="1097280">
                  <a:extLst>
                    <a:ext uri="{9D8B030D-6E8A-4147-A177-3AD203B41FA5}">
                      <a16:colId xmlns:a16="http://schemas.microsoft.com/office/drawing/2014/main" val="2846121371"/>
                    </a:ext>
                  </a:extLst>
                </a:gridCol>
                <a:gridCol w="1855249">
                  <a:extLst>
                    <a:ext uri="{9D8B030D-6E8A-4147-A177-3AD203B41FA5}">
                      <a16:colId xmlns:a16="http://schemas.microsoft.com/office/drawing/2014/main" val="3950850706"/>
                    </a:ext>
                  </a:extLst>
                </a:gridCol>
              </a:tblGrid>
              <a:tr h="825870">
                <a:tc rowSpan="2">
                  <a:txBody>
                    <a:bodyPr/>
                    <a:lstStyle/>
                    <a:p>
                      <a:pPr marL="0" marR="0" indent="0" algn="ctr">
                        <a:lnSpc>
                          <a:spcPct val="107000"/>
                        </a:lnSpc>
                        <a:spcBef>
                          <a:spcPts val="0"/>
                        </a:spcBef>
                        <a:spcAft>
                          <a:spcPts val="0"/>
                        </a:spcAft>
                      </a:pPr>
                      <a:r>
                        <a:rPr lang="en-US" sz="1200" b="1" dirty="0">
                          <a:solidFill>
                            <a:srgbClr val="000000"/>
                          </a:solidFill>
                          <a:effectLst/>
                          <a:latin typeface="+mn-lt"/>
                          <a:ea typeface="Times New Roman" panose="02020603050405020304" pitchFamily="18" charset="0"/>
                          <a:cs typeface="Calibri" panose="020F0502020204030204" pitchFamily="34" charset="0"/>
                        </a:rPr>
                        <a:t>NCDOT Special Request Project Type</a:t>
                      </a:r>
                      <a:endParaRPr lang="en-US" sz="1200" dirty="0">
                        <a:solidFill>
                          <a:srgbClr val="000000"/>
                        </a:solidFill>
                        <a:effectLst/>
                        <a:latin typeface="+mn-lt"/>
                        <a:ea typeface="Times New Roman" panose="02020603050405020304" pitchFamily="18" charset="0"/>
                        <a:cs typeface="Calibri" panose="020F0502020204030204" pitchFamily="34" charset="0"/>
                      </a:endParaRPr>
                    </a:p>
                  </a:txBody>
                  <a:tcPr marL="60880" marR="60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rowSpan="2">
                  <a:txBody>
                    <a:bodyPr/>
                    <a:lstStyle/>
                    <a:p>
                      <a:pPr marL="0" marR="0" indent="0" algn="ctr">
                        <a:lnSpc>
                          <a:spcPct val="107000"/>
                        </a:lnSpc>
                        <a:spcBef>
                          <a:spcPts val="0"/>
                        </a:spcBef>
                        <a:spcAft>
                          <a:spcPts val="0"/>
                        </a:spcAft>
                      </a:pPr>
                      <a:r>
                        <a:rPr lang="en-US" sz="1200" b="1" dirty="0">
                          <a:solidFill>
                            <a:srgbClr val="000000"/>
                          </a:solidFill>
                          <a:effectLst/>
                          <a:latin typeface="+mn-lt"/>
                          <a:ea typeface="Times New Roman" panose="02020603050405020304" pitchFamily="18" charset="0"/>
                          <a:cs typeface="Calibri" panose="020F0502020204030204" pitchFamily="34" charset="0"/>
                        </a:rPr>
                        <a:t>Area Type</a:t>
                      </a:r>
                      <a:endParaRPr lang="en-US" sz="1200" dirty="0">
                        <a:solidFill>
                          <a:srgbClr val="000000"/>
                        </a:solidFill>
                        <a:effectLst/>
                        <a:latin typeface="+mn-lt"/>
                        <a:ea typeface="Times New Roman" panose="02020603050405020304" pitchFamily="18" charset="0"/>
                        <a:cs typeface="Calibri" panose="020F0502020204030204" pitchFamily="34" charset="0"/>
                      </a:endParaRPr>
                    </a:p>
                  </a:txBody>
                  <a:tcPr marL="60880" marR="60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rowSpan="2">
                  <a:txBody>
                    <a:bodyPr/>
                    <a:lstStyle/>
                    <a:p>
                      <a:pPr marL="0" marR="0" indent="0" algn="ctr">
                        <a:lnSpc>
                          <a:spcPct val="107000"/>
                        </a:lnSpc>
                        <a:spcBef>
                          <a:spcPts val="0"/>
                        </a:spcBef>
                        <a:spcAft>
                          <a:spcPts val="0"/>
                        </a:spcAft>
                      </a:pPr>
                      <a:r>
                        <a:rPr lang="en-US" sz="1200" b="1" dirty="0">
                          <a:solidFill>
                            <a:srgbClr val="000000"/>
                          </a:solidFill>
                          <a:effectLst/>
                          <a:latin typeface="+mn-lt"/>
                          <a:ea typeface="Times New Roman" panose="02020603050405020304" pitchFamily="18" charset="0"/>
                          <a:cs typeface="Calibri" panose="020F0502020204030204" pitchFamily="34" charset="0"/>
                        </a:rPr>
                        <a:t>Current NCDOT SBF</a:t>
                      </a:r>
                      <a:endParaRPr lang="en-US" sz="1200" dirty="0">
                        <a:solidFill>
                          <a:srgbClr val="000000"/>
                        </a:solidFill>
                        <a:effectLst/>
                        <a:latin typeface="+mn-lt"/>
                        <a:ea typeface="Times New Roman" panose="02020603050405020304" pitchFamily="18" charset="0"/>
                        <a:cs typeface="Calibri" panose="020F0502020204030204" pitchFamily="34" charset="0"/>
                      </a:endParaRPr>
                    </a:p>
                  </a:txBody>
                  <a:tcPr marL="60880" marR="60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rowSpan="2">
                  <a:txBody>
                    <a:bodyPr/>
                    <a:lstStyle/>
                    <a:p>
                      <a:pPr marL="0" marR="0" indent="0" algn="ctr">
                        <a:lnSpc>
                          <a:spcPct val="107000"/>
                        </a:lnSpc>
                        <a:spcBef>
                          <a:spcPts val="0"/>
                        </a:spcBef>
                        <a:spcAft>
                          <a:spcPts val="0"/>
                        </a:spcAft>
                      </a:pPr>
                      <a:r>
                        <a:rPr lang="en-US" sz="1200" b="1" dirty="0">
                          <a:solidFill>
                            <a:srgbClr val="000000"/>
                          </a:solidFill>
                          <a:effectLst/>
                          <a:latin typeface="+mn-lt"/>
                          <a:ea typeface="Times New Roman" panose="02020603050405020304" pitchFamily="18" charset="0"/>
                          <a:cs typeface="Calibri" panose="020F0502020204030204" pitchFamily="34" charset="0"/>
                        </a:rPr>
                        <a:t>Study Developed SBF</a:t>
                      </a:r>
                      <a:endParaRPr lang="en-US" sz="1200" dirty="0">
                        <a:solidFill>
                          <a:srgbClr val="000000"/>
                        </a:solidFill>
                        <a:effectLst/>
                        <a:latin typeface="+mn-lt"/>
                        <a:ea typeface="Times New Roman" panose="02020603050405020304" pitchFamily="18" charset="0"/>
                        <a:cs typeface="Calibri" panose="020F0502020204030204" pitchFamily="34" charset="0"/>
                      </a:endParaRPr>
                    </a:p>
                  </a:txBody>
                  <a:tcPr marL="60880" marR="60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gridSpan="2">
                  <a:txBody>
                    <a:bodyPr/>
                    <a:lstStyle/>
                    <a:p>
                      <a:pPr marL="0" marR="0" indent="0" algn="ctr">
                        <a:lnSpc>
                          <a:spcPct val="107000"/>
                        </a:lnSpc>
                        <a:spcBef>
                          <a:spcPts val="0"/>
                        </a:spcBef>
                        <a:spcAft>
                          <a:spcPts val="0"/>
                        </a:spcAft>
                      </a:pPr>
                      <a:r>
                        <a:rPr lang="en-US" sz="1200" b="1" dirty="0">
                          <a:solidFill>
                            <a:srgbClr val="000000"/>
                          </a:solidFill>
                          <a:effectLst/>
                          <a:latin typeface="+mn-lt"/>
                          <a:ea typeface="Times New Roman" panose="02020603050405020304" pitchFamily="18" charset="0"/>
                          <a:cs typeface="Calibri" panose="020F0502020204030204" pitchFamily="34" charset="0"/>
                        </a:rPr>
                        <a:t>CMF Clearinghouse Findings (</a:t>
                      </a:r>
                      <a:r>
                        <a:rPr lang="en-US" sz="1200" b="1" i="1" dirty="0">
                          <a:solidFill>
                            <a:srgbClr val="000000"/>
                          </a:solidFill>
                          <a:effectLst/>
                          <a:latin typeface="+mn-lt"/>
                          <a:ea typeface="Times New Roman" panose="02020603050405020304" pitchFamily="18" charset="0"/>
                          <a:cs typeface="Calibri" panose="020F0502020204030204" pitchFamily="34" charset="0"/>
                        </a:rPr>
                        <a:t>4-Star or Higher</a:t>
                      </a:r>
                      <a:r>
                        <a:rPr lang="en-US" sz="1200" b="1" dirty="0">
                          <a:solidFill>
                            <a:srgbClr val="000000"/>
                          </a:solidFill>
                          <a:effectLst/>
                          <a:latin typeface="+mn-lt"/>
                          <a:ea typeface="Times New Roman" panose="02020603050405020304" pitchFamily="18" charset="0"/>
                          <a:cs typeface="Calibri" panose="020F0502020204030204" pitchFamily="34" charset="0"/>
                        </a:rPr>
                        <a:t>)</a:t>
                      </a:r>
                      <a:endParaRPr lang="en-US" sz="1200" dirty="0">
                        <a:solidFill>
                          <a:srgbClr val="000000"/>
                        </a:solidFill>
                        <a:effectLst/>
                        <a:latin typeface="+mn-lt"/>
                        <a:ea typeface="Times New Roman" panose="02020603050405020304" pitchFamily="18" charset="0"/>
                        <a:cs typeface="Calibri" panose="020F0502020204030204" pitchFamily="34" charset="0"/>
                      </a:endParaRPr>
                    </a:p>
                  </a:txBody>
                  <a:tcPr marL="60880" marR="60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hMerge="1">
                  <a:txBody>
                    <a:bodyPr/>
                    <a:lstStyle/>
                    <a:p>
                      <a:endParaRPr lang="en-US"/>
                    </a:p>
                  </a:txBody>
                  <a:tcPr/>
                </a:tc>
                <a:tc rowSpan="2">
                  <a:txBody>
                    <a:bodyPr/>
                    <a:lstStyle/>
                    <a:p>
                      <a:pPr marL="0" marR="0" indent="0" algn="ctr">
                        <a:lnSpc>
                          <a:spcPct val="107000"/>
                        </a:lnSpc>
                        <a:spcBef>
                          <a:spcPts val="0"/>
                        </a:spcBef>
                        <a:spcAft>
                          <a:spcPts val="0"/>
                        </a:spcAft>
                      </a:pPr>
                      <a:r>
                        <a:rPr lang="en-US" sz="1200" b="1" dirty="0">
                          <a:solidFill>
                            <a:srgbClr val="000000"/>
                          </a:solidFill>
                          <a:effectLst/>
                          <a:latin typeface="+mn-lt"/>
                          <a:ea typeface="Times New Roman" panose="02020603050405020304" pitchFamily="18" charset="0"/>
                          <a:cs typeface="Calibri" panose="020F0502020204030204" pitchFamily="34" charset="0"/>
                        </a:rPr>
                        <a:t>Study Recommended SBF</a:t>
                      </a:r>
                      <a:endParaRPr lang="en-US" sz="1200" dirty="0">
                        <a:solidFill>
                          <a:srgbClr val="000000"/>
                        </a:solidFill>
                        <a:effectLst/>
                        <a:latin typeface="+mn-lt"/>
                        <a:ea typeface="Times New Roman" panose="02020603050405020304" pitchFamily="18" charset="0"/>
                        <a:cs typeface="Calibri" panose="020F0502020204030204" pitchFamily="34" charset="0"/>
                      </a:endParaRPr>
                    </a:p>
                  </a:txBody>
                  <a:tcPr marL="60880" marR="60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rowSpan="2">
                  <a:txBody>
                    <a:bodyPr/>
                    <a:lstStyle/>
                    <a:p>
                      <a:pPr marL="0" marR="0" indent="0" algn="ctr">
                        <a:lnSpc>
                          <a:spcPct val="107000"/>
                        </a:lnSpc>
                        <a:spcBef>
                          <a:spcPts val="0"/>
                        </a:spcBef>
                        <a:spcAft>
                          <a:spcPts val="0"/>
                        </a:spcAft>
                      </a:pPr>
                      <a:r>
                        <a:rPr lang="en-US" sz="1200" b="1" dirty="0">
                          <a:solidFill>
                            <a:srgbClr val="000000"/>
                          </a:solidFill>
                          <a:effectLst/>
                          <a:latin typeface="+mn-lt"/>
                          <a:ea typeface="Times New Roman" panose="02020603050405020304" pitchFamily="18" charset="0"/>
                          <a:cs typeface="Calibri" panose="020F0502020204030204" pitchFamily="34" charset="0"/>
                        </a:rPr>
                        <a:t>Recommendation Considerations</a:t>
                      </a:r>
                      <a:endParaRPr lang="en-US" sz="1200" dirty="0">
                        <a:solidFill>
                          <a:srgbClr val="000000"/>
                        </a:solidFill>
                        <a:effectLst/>
                        <a:latin typeface="+mn-lt"/>
                        <a:ea typeface="Times New Roman" panose="02020603050405020304" pitchFamily="18" charset="0"/>
                        <a:cs typeface="Calibri" panose="020F0502020204030204" pitchFamily="34" charset="0"/>
                      </a:endParaRPr>
                    </a:p>
                  </a:txBody>
                  <a:tcPr marL="60880" marR="60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971017426"/>
                  </a:ext>
                </a:extLst>
              </a:tr>
              <a:tr h="23762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ctr">
                        <a:lnSpc>
                          <a:spcPct val="107000"/>
                        </a:lnSpc>
                        <a:spcBef>
                          <a:spcPts val="0"/>
                        </a:spcBef>
                        <a:spcAft>
                          <a:spcPts val="0"/>
                        </a:spcAft>
                      </a:pPr>
                      <a:r>
                        <a:rPr lang="en-US" sz="1200" b="1" dirty="0">
                          <a:solidFill>
                            <a:srgbClr val="000000"/>
                          </a:solidFill>
                          <a:effectLst/>
                          <a:latin typeface="+mn-lt"/>
                          <a:ea typeface="Times New Roman" panose="02020603050405020304" pitchFamily="18" charset="0"/>
                          <a:cs typeface="Calibri" panose="020F0502020204030204" pitchFamily="34" charset="0"/>
                        </a:rPr>
                        <a:t>SBF</a:t>
                      </a:r>
                      <a:endParaRPr lang="en-US" sz="1200" dirty="0">
                        <a:solidFill>
                          <a:srgbClr val="000000"/>
                        </a:solidFill>
                        <a:effectLst/>
                        <a:latin typeface="+mn-lt"/>
                        <a:ea typeface="Times New Roman" panose="02020603050405020304" pitchFamily="18" charset="0"/>
                        <a:cs typeface="Calibri" panose="020F0502020204030204" pitchFamily="34" charset="0"/>
                      </a:endParaRPr>
                    </a:p>
                  </a:txBody>
                  <a:tcPr marL="60880" marR="60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marL="0" marR="0" indent="0" algn="ctr">
                        <a:lnSpc>
                          <a:spcPct val="107000"/>
                        </a:lnSpc>
                        <a:spcBef>
                          <a:spcPts val="0"/>
                        </a:spcBef>
                        <a:spcAft>
                          <a:spcPts val="0"/>
                        </a:spcAft>
                      </a:pPr>
                      <a:r>
                        <a:rPr lang="en-US" sz="1200" b="1" dirty="0">
                          <a:solidFill>
                            <a:srgbClr val="000000"/>
                          </a:solidFill>
                          <a:effectLst/>
                          <a:latin typeface="+mn-lt"/>
                          <a:ea typeface="Times New Roman" panose="02020603050405020304" pitchFamily="18" charset="0"/>
                          <a:cs typeface="Calibri" panose="020F0502020204030204" pitchFamily="34" charset="0"/>
                        </a:rPr>
                        <a:t>Details</a:t>
                      </a:r>
                      <a:endParaRPr lang="en-US" sz="1200" dirty="0">
                        <a:solidFill>
                          <a:srgbClr val="000000"/>
                        </a:solidFill>
                        <a:effectLst/>
                        <a:latin typeface="+mn-lt"/>
                        <a:ea typeface="Times New Roman" panose="02020603050405020304" pitchFamily="18" charset="0"/>
                        <a:cs typeface="Calibri" panose="020F0502020204030204" pitchFamily="34" charset="0"/>
                      </a:endParaRPr>
                    </a:p>
                  </a:txBody>
                  <a:tcPr marL="60880" marR="608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09686467"/>
                  </a:ext>
                </a:extLst>
              </a:tr>
              <a:tr h="1443063">
                <a:tc>
                  <a:txBody>
                    <a:bodyPr/>
                    <a:lstStyle/>
                    <a:p>
                      <a:pPr marL="0" marR="0" indent="0" algn="l">
                        <a:lnSpc>
                          <a:spcPct val="107000"/>
                        </a:lnSpc>
                        <a:spcBef>
                          <a:spcPts val="0"/>
                        </a:spcBef>
                        <a:spcAft>
                          <a:spcPts val="0"/>
                        </a:spcAft>
                      </a:pPr>
                      <a:r>
                        <a:rPr lang="en-US" sz="1200" dirty="0">
                          <a:solidFill>
                            <a:srgbClr val="000000"/>
                          </a:solidFill>
                          <a:effectLst/>
                          <a:latin typeface="+mn-lt"/>
                          <a:ea typeface="Times New Roman" panose="02020603050405020304" pitchFamily="18" charset="0"/>
                          <a:cs typeface="Calibri" panose="020F0502020204030204" pitchFamily="34" charset="0"/>
                        </a:rPr>
                        <a:t>4D to 6U Conversion</a:t>
                      </a:r>
                    </a:p>
                  </a:txBody>
                  <a:tcPr marL="60880" marR="60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indent="0" algn="l">
                        <a:lnSpc>
                          <a:spcPct val="107000"/>
                        </a:lnSpc>
                        <a:spcBef>
                          <a:spcPts val="0"/>
                        </a:spcBef>
                        <a:spcAft>
                          <a:spcPts val="0"/>
                        </a:spcAft>
                      </a:pPr>
                      <a:r>
                        <a:rPr lang="en-US" sz="1200" dirty="0">
                          <a:solidFill>
                            <a:srgbClr val="000000"/>
                          </a:solidFill>
                          <a:effectLst/>
                          <a:latin typeface="+mn-lt"/>
                          <a:ea typeface="Times New Roman" panose="02020603050405020304" pitchFamily="18" charset="0"/>
                          <a:cs typeface="Calibri" panose="020F0502020204030204" pitchFamily="34" charset="0"/>
                        </a:rPr>
                        <a:t>Urban/ Rural</a:t>
                      </a:r>
                    </a:p>
                  </a:txBody>
                  <a:tcPr marL="60880" marR="60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ct val="107000"/>
                        </a:lnSpc>
                        <a:spcBef>
                          <a:spcPts val="0"/>
                        </a:spcBef>
                        <a:spcAft>
                          <a:spcPts val="0"/>
                        </a:spcAft>
                      </a:pPr>
                      <a:r>
                        <a:rPr lang="en-US" sz="1200" dirty="0">
                          <a:solidFill>
                            <a:srgbClr val="000000"/>
                          </a:solidFill>
                          <a:effectLst/>
                          <a:latin typeface="+mn-lt"/>
                          <a:ea typeface="Times New Roman" panose="02020603050405020304" pitchFamily="18" charset="0"/>
                          <a:cs typeface="Calibri" panose="020F0502020204030204" pitchFamily="34" charset="0"/>
                        </a:rPr>
                        <a:t>-</a:t>
                      </a:r>
                    </a:p>
                  </a:txBody>
                  <a:tcPr marL="60880" marR="60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r>
                        <a:rPr lang="en-US" sz="1200" dirty="0">
                          <a:solidFill>
                            <a:srgbClr val="000000"/>
                          </a:solidFill>
                          <a:effectLst/>
                          <a:latin typeface="+mn-lt"/>
                          <a:ea typeface="Times New Roman" panose="02020603050405020304" pitchFamily="18" charset="0"/>
                          <a:cs typeface="Calibri" panose="020F0502020204030204" pitchFamily="34" charset="0"/>
                        </a:rPr>
                        <a:t>-</a:t>
                      </a:r>
                    </a:p>
                  </a:txBody>
                  <a:tcPr marL="60880" marR="60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r>
                        <a:rPr lang="en-US" sz="1200" dirty="0">
                          <a:solidFill>
                            <a:srgbClr val="000000"/>
                          </a:solidFill>
                          <a:effectLst/>
                          <a:latin typeface="+mn-lt"/>
                          <a:ea typeface="Times New Roman" panose="02020603050405020304" pitchFamily="18" charset="0"/>
                          <a:cs typeface="Calibri" panose="020F0502020204030204" pitchFamily="34" charset="0"/>
                        </a:rPr>
                        <a:t>-</a:t>
                      </a:r>
                    </a:p>
                  </a:txBody>
                  <a:tcPr marL="60880" marR="60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r>
                        <a:rPr lang="en-US" sz="1200" dirty="0">
                          <a:solidFill>
                            <a:srgbClr val="000000"/>
                          </a:solidFill>
                          <a:effectLst/>
                          <a:latin typeface="+mn-lt"/>
                          <a:ea typeface="Times New Roman" panose="02020603050405020304" pitchFamily="18" charset="0"/>
                          <a:cs typeface="Calibri" panose="020F0502020204030204" pitchFamily="34" charset="0"/>
                        </a:rPr>
                        <a:t>-</a:t>
                      </a:r>
                    </a:p>
                  </a:txBody>
                  <a:tcPr marL="60880" marR="60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r>
                        <a:rPr lang="en-US" sz="1200" b="1" dirty="0">
                          <a:solidFill>
                            <a:srgbClr val="548235"/>
                          </a:solidFill>
                          <a:effectLst/>
                          <a:latin typeface="+mn-lt"/>
                          <a:ea typeface="Times New Roman" panose="02020603050405020304" pitchFamily="18" charset="0"/>
                          <a:cs typeface="Calibri" panose="020F0502020204030204" pitchFamily="34" charset="0"/>
                        </a:rPr>
                        <a:t>TBD*</a:t>
                      </a:r>
                      <a:endParaRPr lang="en-US" sz="1200" dirty="0">
                        <a:solidFill>
                          <a:srgbClr val="000000"/>
                        </a:solidFill>
                        <a:effectLst/>
                        <a:latin typeface="+mn-lt"/>
                        <a:ea typeface="Times New Roman" panose="02020603050405020304" pitchFamily="18" charset="0"/>
                        <a:cs typeface="Calibri" panose="020F0502020204030204" pitchFamily="34" charset="0"/>
                      </a:endParaRPr>
                    </a:p>
                  </a:txBody>
                  <a:tcPr marL="60880" marR="60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*Research team is unable to develop a recommendation for this SBF until the panel for NCHRP Project17-72 (which involves a revised method for this approach), approves that research</a:t>
                      </a:r>
                    </a:p>
                  </a:txBody>
                  <a:tcPr marL="60880" marR="60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8689730"/>
                  </a:ext>
                </a:extLst>
              </a:tr>
              <a:tr h="825870">
                <a:tc>
                  <a:txBody>
                    <a:bodyPr/>
                    <a:lstStyle/>
                    <a:p>
                      <a:pPr marL="0" marR="0" indent="0" algn="l">
                        <a:lnSpc>
                          <a:spcPct val="107000"/>
                        </a:lnSpc>
                        <a:spcBef>
                          <a:spcPts val="0"/>
                        </a:spcBef>
                        <a:spcAft>
                          <a:spcPts val="0"/>
                        </a:spcAft>
                      </a:pPr>
                      <a:r>
                        <a:rPr lang="en-US" sz="1200" dirty="0">
                          <a:solidFill>
                            <a:srgbClr val="000000"/>
                          </a:solidFill>
                          <a:effectLst/>
                          <a:latin typeface="+mn-lt"/>
                          <a:ea typeface="Times New Roman" panose="02020603050405020304" pitchFamily="18" charset="0"/>
                          <a:cs typeface="Calibri" panose="020F0502020204030204" pitchFamily="34" charset="0"/>
                        </a:rPr>
                        <a:t>4U to 4D Conversion</a:t>
                      </a:r>
                    </a:p>
                  </a:txBody>
                  <a:tcPr marL="60880" marR="60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indent="0" algn="l">
                        <a:lnSpc>
                          <a:spcPct val="107000"/>
                        </a:lnSpc>
                        <a:spcBef>
                          <a:spcPts val="0"/>
                        </a:spcBef>
                        <a:spcAft>
                          <a:spcPts val="0"/>
                        </a:spcAft>
                      </a:pPr>
                      <a:r>
                        <a:rPr lang="en-US" sz="1200" dirty="0">
                          <a:solidFill>
                            <a:srgbClr val="000000"/>
                          </a:solidFill>
                          <a:effectLst/>
                          <a:latin typeface="+mn-lt"/>
                          <a:ea typeface="Times New Roman" panose="02020603050405020304" pitchFamily="18" charset="0"/>
                          <a:cs typeface="Calibri" panose="020F0502020204030204" pitchFamily="34" charset="0"/>
                        </a:rPr>
                        <a:t>Urban</a:t>
                      </a:r>
                    </a:p>
                  </a:txBody>
                  <a:tcPr marL="60880" marR="60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ct val="107000"/>
                        </a:lnSpc>
                        <a:spcBef>
                          <a:spcPts val="0"/>
                        </a:spcBef>
                        <a:spcAft>
                          <a:spcPts val="0"/>
                        </a:spcAft>
                      </a:pPr>
                      <a:r>
                        <a:rPr lang="en-US" sz="1200" dirty="0">
                          <a:solidFill>
                            <a:srgbClr val="000000"/>
                          </a:solidFill>
                          <a:effectLst/>
                          <a:latin typeface="+mn-lt"/>
                          <a:ea typeface="Times New Roman" panose="02020603050405020304" pitchFamily="18" charset="0"/>
                          <a:cs typeface="Calibri" panose="020F0502020204030204" pitchFamily="34" charset="0"/>
                        </a:rPr>
                        <a:t>-</a:t>
                      </a:r>
                    </a:p>
                  </a:txBody>
                  <a:tcPr marL="60880" marR="60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r>
                        <a:rPr lang="en-US" sz="1200" dirty="0">
                          <a:solidFill>
                            <a:srgbClr val="000000"/>
                          </a:solidFill>
                          <a:effectLst/>
                          <a:latin typeface="+mn-lt"/>
                          <a:ea typeface="Times New Roman" panose="02020603050405020304" pitchFamily="18" charset="0"/>
                          <a:cs typeface="Calibri" panose="020F0502020204030204" pitchFamily="34" charset="0"/>
                        </a:rPr>
                        <a:t>20</a:t>
                      </a:r>
                    </a:p>
                  </a:txBody>
                  <a:tcPr marL="60880" marR="60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r>
                        <a:rPr lang="en-US" sz="1200" dirty="0">
                          <a:solidFill>
                            <a:srgbClr val="000000"/>
                          </a:solidFill>
                          <a:effectLst/>
                          <a:latin typeface="+mn-lt"/>
                          <a:ea typeface="Times New Roman" panose="02020603050405020304" pitchFamily="18" charset="0"/>
                          <a:cs typeface="Calibri" panose="020F0502020204030204" pitchFamily="34" charset="0"/>
                        </a:rPr>
                        <a:t>-</a:t>
                      </a:r>
                    </a:p>
                  </a:txBody>
                  <a:tcPr marL="60880" marR="60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r>
                        <a:rPr lang="en-US" sz="1200" i="1" dirty="0">
                          <a:solidFill>
                            <a:srgbClr val="000000"/>
                          </a:solidFill>
                          <a:effectLst/>
                          <a:latin typeface="+mn-lt"/>
                          <a:ea typeface="Times New Roman" panose="02020603050405020304" pitchFamily="18" charset="0"/>
                          <a:cs typeface="Calibri" panose="020F0502020204030204" pitchFamily="34" charset="0"/>
                        </a:rPr>
                        <a:t>-</a:t>
                      </a:r>
                      <a:endParaRPr lang="en-US" sz="1200" dirty="0">
                        <a:solidFill>
                          <a:srgbClr val="000000"/>
                        </a:solidFill>
                        <a:effectLst/>
                        <a:latin typeface="+mn-lt"/>
                        <a:ea typeface="Times New Roman" panose="02020603050405020304" pitchFamily="18" charset="0"/>
                        <a:cs typeface="Calibri" panose="020F0502020204030204" pitchFamily="34" charset="0"/>
                      </a:endParaRPr>
                    </a:p>
                  </a:txBody>
                  <a:tcPr marL="60880" marR="60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r>
                        <a:rPr lang="en-US" sz="1200" b="1" dirty="0">
                          <a:solidFill>
                            <a:srgbClr val="C00000"/>
                          </a:solidFill>
                          <a:effectLst/>
                          <a:latin typeface="+mn-lt"/>
                          <a:ea typeface="Times New Roman" panose="02020603050405020304" pitchFamily="18" charset="0"/>
                          <a:cs typeface="Calibri" panose="020F0502020204030204" pitchFamily="34" charset="0"/>
                        </a:rPr>
                        <a:t>20***</a:t>
                      </a:r>
                      <a:endParaRPr lang="en-US" sz="1200" dirty="0">
                        <a:solidFill>
                          <a:srgbClr val="000000"/>
                        </a:solidFill>
                        <a:effectLst/>
                        <a:latin typeface="+mn-lt"/>
                        <a:ea typeface="Times New Roman" panose="02020603050405020304" pitchFamily="18" charset="0"/>
                        <a:cs typeface="Calibri" panose="020F0502020204030204" pitchFamily="34" charset="0"/>
                      </a:endParaRPr>
                    </a:p>
                  </a:txBody>
                  <a:tcPr marL="60880" marR="60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7000"/>
                        </a:lnSpc>
                        <a:spcBef>
                          <a:spcPts val="0"/>
                        </a:spcBef>
                        <a:spcAft>
                          <a:spcPts val="0"/>
                        </a:spcAft>
                      </a:pPr>
                      <a:r>
                        <a:rPr lang="en-US" sz="1100" dirty="0">
                          <a:solidFill>
                            <a:srgbClr val="000000"/>
                          </a:solidFill>
                          <a:effectLst/>
                          <a:latin typeface="+mn-lt"/>
                          <a:ea typeface="Times New Roman" panose="02020603050405020304" pitchFamily="18" charset="0"/>
                          <a:cs typeface="Calibri" panose="020F0502020204030204" pitchFamily="34" charset="0"/>
                        </a:rPr>
                        <a:t>***Use with caution due to limited sample available for calculations</a:t>
                      </a:r>
                    </a:p>
                  </a:txBody>
                  <a:tcPr marL="60880" marR="608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4289442"/>
                  </a:ext>
                </a:extLst>
              </a:tr>
            </a:tbl>
          </a:graphicData>
        </a:graphic>
      </p:graphicFrame>
    </p:spTree>
    <p:extLst>
      <p:ext uri="{BB962C8B-B14F-4D97-AF65-F5344CB8AC3E}">
        <p14:creationId xmlns:p14="http://schemas.microsoft.com/office/powerpoint/2010/main" val="1555925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a:extLst>
              <a:ext uri="{FF2B5EF4-FFF2-40B4-BE49-F238E27FC236}">
                <a16:creationId xmlns:a16="http://schemas.microsoft.com/office/drawing/2014/main" id="{86D71B62-0CA9-48EE-B7E3-01FA3261376F}"/>
              </a:ext>
            </a:extLst>
          </p:cNvPr>
          <p:cNvPicPr>
            <a:picLocks noChangeAspect="1" noChangeArrowheads="1"/>
          </p:cNvPicPr>
          <p:nvPr/>
        </p:nvPicPr>
        <p:blipFill>
          <a:blip r:embed="rId3">
            <a:alphaModFix amt="15000"/>
            <a:extLst>
              <a:ext uri="{28A0092B-C50C-407E-A947-70E740481C1C}">
                <a14:useLocalDpi xmlns:a14="http://schemas.microsoft.com/office/drawing/2010/main" val="0"/>
              </a:ext>
            </a:extLst>
          </a:blip>
          <a:srcRect/>
          <a:stretch>
            <a:fillRect/>
          </a:stretch>
        </p:blipFill>
        <p:spPr bwMode="auto">
          <a:xfrm>
            <a:off x="-42818" y="396028"/>
            <a:ext cx="9261634" cy="6350343"/>
          </a:xfrm>
          <a:prstGeom prst="rect">
            <a:avLst/>
          </a:prstGeom>
          <a:noFill/>
          <a:ln>
            <a:noFill/>
          </a:ln>
          <a:effectLst>
            <a:softEdge rad="508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28</a:t>
            </a:fld>
            <a:endParaRPr lang="en-US" altLang="en-US" dirty="0"/>
          </a:p>
        </p:txBody>
      </p:sp>
      <p:sp>
        <p:nvSpPr>
          <p:cNvPr id="7" name="Rectangle 2">
            <a:extLst>
              <a:ext uri="{FF2B5EF4-FFF2-40B4-BE49-F238E27FC236}">
                <a16:creationId xmlns:a16="http://schemas.microsoft.com/office/drawing/2014/main" id="{7BE0B27C-B344-4CA2-BDAB-FA44242DFD68}"/>
              </a:ext>
            </a:extLst>
          </p:cNvPr>
          <p:cNvSpPr txBox="1">
            <a:spLocks noRot="1" noChangeArrowheads="1"/>
          </p:cNvSpPr>
          <p:nvPr/>
        </p:nvSpPr>
        <p:spPr>
          <a:xfrm>
            <a:off x="123645" y="396028"/>
            <a:ext cx="8896709" cy="763694"/>
          </a:xfrm>
          <a:prstGeom prst="rect">
            <a:avLst/>
          </a:prstGeom>
          <a:noFill/>
          <a:extLst>
            <a:ext uri="{91240B29-F687-4F45-9708-019B960494DF}">
              <a14:hiddenLine xmlns:a14="http://schemas.microsoft.com/office/drawing/2010/main" w="0">
                <a:solidFill>
                  <a:schemeClr val="tx1"/>
                </a:solidFill>
                <a:miter lim="800000"/>
                <a:headEnd/>
                <a:tailEnd/>
              </a14:hiddenLine>
            </a:ext>
          </a:extLst>
        </p:spPr>
        <p:txBody>
          <a:bodyPr lIns="96609" tIns="48304" rIns="96609" bIns="48304"/>
          <a:lstStyle>
            <a:lvl1pPr algn="l" defTabSz="457200" rtl="0" eaLnBrk="1" latinLnBrk="0" hangingPunct="1">
              <a:spcBef>
                <a:spcPct val="0"/>
              </a:spcBef>
              <a:buNone/>
              <a:defRPr sz="3600" kern="1200">
                <a:solidFill>
                  <a:schemeClr val="tx1">
                    <a:lumMod val="75000"/>
                    <a:lumOff val="25000"/>
                  </a:schemeClr>
                </a:solidFill>
                <a:latin typeface=""/>
                <a:ea typeface="+mj-ea"/>
                <a:cs typeface="+mj-cs"/>
              </a:defRPr>
            </a:lvl1pPr>
          </a:lstStyle>
          <a:p>
            <a:pPr>
              <a:lnSpc>
                <a:spcPts val="4500"/>
              </a:lnSpc>
            </a:pPr>
            <a:endParaRPr lang="en-US" sz="3200" dirty="0"/>
          </a:p>
          <a:p>
            <a:pPr>
              <a:lnSpc>
                <a:spcPts val="4500"/>
              </a:lnSpc>
            </a:pPr>
            <a:endParaRPr lang="en-US" sz="3200" dirty="0"/>
          </a:p>
          <a:p>
            <a:pPr>
              <a:lnSpc>
                <a:spcPts val="4500"/>
              </a:lnSpc>
            </a:pPr>
            <a:r>
              <a:rPr lang="en-US" sz="3200" dirty="0"/>
              <a:t> </a:t>
            </a:r>
          </a:p>
          <a:p>
            <a:pPr>
              <a:lnSpc>
                <a:spcPts val="4500"/>
              </a:lnSpc>
            </a:pPr>
            <a:r>
              <a:rPr lang="en-US" sz="3200" dirty="0"/>
              <a:t> </a:t>
            </a:r>
          </a:p>
        </p:txBody>
      </p:sp>
      <p:grpSp>
        <p:nvGrpSpPr>
          <p:cNvPr id="9" name="Group 8">
            <a:extLst>
              <a:ext uri="{FF2B5EF4-FFF2-40B4-BE49-F238E27FC236}">
                <a16:creationId xmlns:a16="http://schemas.microsoft.com/office/drawing/2014/main" id="{44251330-66DC-4E28-9EAF-5D8E4658021D}"/>
              </a:ext>
            </a:extLst>
          </p:cNvPr>
          <p:cNvGrpSpPr>
            <a:grpSpLocks noChangeAspect="1"/>
          </p:cNvGrpSpPr>
          <p:nvPr/>
        </p:nvGrpSpPr>
        <p:grpSpPr>
          <a:xfrm>
            <a:off x="247291" y="3456114"/>
            <a:ext cx="1914432" cy="2236833"/>
            <a:chOff x="532435" y="3852479"/>
            <a:chExt cx="2116636" cy="2473089"/>
          </a:xfrm>
          <a:solidFill>
            <a:schemeClr val="accent1">
              <a:lumMod val="60000"/>
              <a:lumOff val="40000"/>
            </a:schemeClr>
          </a:solidFill>
        </p:grpSpPr>
        <p:sp>
          <p:nvSpPr>
            <p:cNvPr id="10" name="Rectangle 9">
              <a:extLst>
                <a:ext uri="{FF2B5EF4-FFF2-40B4-BE49-F238E27FC236}">
                  <a16:creationId xmlns:a16="http://schemas.microsoft.com/office/drawing/2014/main" id="{19C77B51-9944-410D-A442-F990E27338B5}"/>
                </a:ext>
              </a:extLst>
            </p:cNvPr>
            <p:cNvSpPr/>
            <p:nvPr/>
          </p:nvSpPr>
          <p:spPr>
            <a:xfrm>
              <a:off x="532435" y="3852479"/>
              <a:ext cx="2116636" cy="2473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7708C439-AC63-4926-A644-755732A6B58B}"/>
                </a:ext>
              </a:extLst>
            </p:cNvPr>
            <p:cNvSpPr txBox="1">
              <a:spLocks/>
            </p:cNvSpPr>
            <p:nvPr/>
          </p:nvSpPr>
          <p:spPr>
            <a:xfrm>
              <a:off x="562114" y="3894956"/>
              <a:ext cx="1946448" cy="873306"/>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3600" dirty="0"/>
                <a:t> 1</a:t>
              </a:r>
            </a:p>
          </p:txBody>
        </p:sp>
        <p:sp>
          <p:nvSpPr>
            <p:cNvPr id="12" name="Title 1">
              <a:extLst>
                <a:ext uri="{FF2B5EF4-FFF2-40B4-BE49-F238E27FC236}">
                  <a16:creationId xmlns:a16="http://schemas.microsoft.com/office/drawing/2014/main" id="{71F5C16A-D581-4893-9018-31F0F8590E2E}"/>
                </a:ext>
              </a:extLst>
            </p:cNvPr>
            <p:cNvSpPr txBox="1">
              <a:spLocks/>
            </p:cNvSpPr>
            <p:nvPr/>
          </p:nvSpPr>
          <p:spPr>
            <a:xfrm>
              <a:off x="616220" y="4969965"/>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1800" dirty="0"/>
                <a:t>Background / Need for Research</a:t>
              </a:r>
            </a:p>
          </p:txBody>
        </p:sp>
      </p:grpSp>
      <p:grpSp>
        <p:nvGrpSpPr>
          <p:cNvPr id="13" name="Group 12">
            <a:extLst>
              <a:ext uri="{FF2B5EF4-FFF2-40B4-BE49-F238E27FC236}">
                <a16:creationId xmlns:a16="http://schemas.microsoft.com/office/drawing/2014/main" id="{26292CD6-BF51-4B8B-BBD0-DA5C0F401EA2}"/>
              </a:ext>
            </a:extLst>
          </p:cNvPr>
          <p:cNvGrpSpPr>
            <a:grpSpLocks noChangeAspect="1"/>
          </p:cNvGrpSpPr>
          <p:nvPr/>
        </p:nvGrpSpPr>
        <p:grpSpPr>
          <a:xfrm>
            <a:off x="2451832" y="3458850"/>
            <a:ext cx="1944105" cy="2271502"/>
            <a:chOff x="532434" y="3852479"/>
            <a:chExt cx="2116637" cy="2473089"/>
          </a:xfrm>
          <a:solidFill>
            <a:schemeClr val="accent1">
              <a:lumMod val="60000"/>
              <a:lumOff val="40000"/>
            </a:schemeClr>
          </a:solidFill>
        </p:grpSpPr>
        <p:sp>
          <p:nvSpPr>
            <p:cNvPr id="14" name="Rectangle 13">
              <a:extLst>
                <a:ext uri="{FF2B5EF4-FFF2-40B4-BE49-F238E27FC236}">
                  <a16:creationId xmlns:a16="http://schemas.microsoft.com/office/drawing/2014/main" id="{F23F9DDA-F08C-42FD-A314-3E75968AFDC6}"/>
                </a:ext>
              </a:extLst>
            </p:cNvPr>
            <p:cNvSpPr/>
            <p:nvPr/>
          </p:nvSpPr>
          <p:spPr>
            <a:xfrm>
              <a:off x="532435" y="3852479"/>
              <a:ext cx="2116636" cy="2473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35F770BC-95EE-4B05-BE0F-B3757783DE9D}"/>
                </a:ext>
              </a:extLst>
            </p:cNvPr>
            <p:cNvSpPr txBox="1">
              <a:spLocks/>
            </p:cNvSpPr>
            <p:nvPr/>
          </p:nvSpPr>
          <p:spPr>
            <a:xfrm>
              <a:off x="532434" y="3880978"/>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3600" dirty="0"/>
                <a:t> 2</a:t>
              </a:r>
            </a:p>
          </p:txBody>
        </p:sp>
        <p:sp>
          <p:nvSpPr>
            <p:cNvPr id="16" name="Title 1">
              <a:extLst>
                <a:ext uri="{FF2B5EF4-FFF2-40B4-BE49-F238E27FC236}">
                  <a16:creationId xmlns:a16="http://schemas.microsoft.com/office/drawing/2014/main" id="{EDF9AF55-FA0C-4ADD-A258-AB0D949CE436}"/>
                </a:ext>
              </a:extLst>
            </p:cNvPr>
            <p:cNvSpPr txBox="1">
              <a:spLocks/>
            </p:cNvSpPr>
            <p:nvPr/>
          </p:nvSpPr>
          <p:spPr>
            <a:xfrm>
              <a:off x="587456" y="4920487"/>
              <a:ext cx="2003976" cy="1355602"/>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1800" dirty="0"/>
                <a:t>New Location Approach and Results</a:t>
              </a:r>
            </a:p>
          </p:txBody>
        </p:sp>
      </p:grpSp>
      <p:grpSp>
        <p:nvGrpSpPr>
          <p:cNvPr id="17" name="Group 16">
            <a:extLst>
              <a:ext uri="{FF2B5EF4-FFF2-40B4-BE49-F238E27FC236}">
                <a16:creationId xmlns:a16="http://schemas.microsoft.com/office/drawing/2014/main" id="{BC8458A8-C318-4542-BD64-36D2FB44276E}"/>
              </a:ext>
            </a:extLst>
          </p:cNvPr>
          <p:cNvGrpSpPr>
            <a:grpSpLocks noChangeAspect="1"/>
          </p:cNvGrpSpPr>
          <p:nvPr/>
        </p:nvGrpSpPr>
        <p:grpSpPr>
          <a:xfrm>
            <a:off x="4678809" y="3467420"/>
            <a:ext cx="1944104" cy="2277180"/>
            <a:chOff x="532434" y="3852479"/>
            <a:chExt cx="2116637" cy="2479271"/>
          </a:xfrm>
          <a:solidFill>
            <a:schemeClr val="accent1">
              <a:lumMod val="60000"/>
              <a:lumOff val="40000"/>
            </a:schemeClr>
          </a:solidFill>
        </p:grpSpPr>
        <p:sp>
          <p:nvSpPr>
            <p:cNvPr id="18" name="Rectangle 17">
              <a:extLst>
                <a:ext uri="{FF2B5EF4-FFF2-40B4-BE49-F238E27FC236}">
                  <a16:creationId xmlns:a16="http://schemas.microsoft.com/office/drawing/2014/main" id="{A843D33F-6109-4BC3-9210-81FA97858D31}"/>
                </a:ext>
              </a:extLst>
            </p:cNvPr>
            <p:cNvSpPr/>
            <p:nvPr/>
          </p:nvSpPr>
          <p:spPr>
            <a:xfrm>
              <a:off x="532435" y="3852479"/>
              <a:ext cx="2116636" cy="2473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a:extLst>
                <a:ext uri="{FF2B5EF4-FFF2-40B4-BE49-F238E27FC236}">
                  <a16:creationId xmlns:a16="http://schemas.microsoft.com/office/drawing/2014/main" id="{6211F6E2-062C-432A-9147-C103678EEF1A}"/>
                </a:ext>
              </a:extLst>
            </p:cNvPr>
            <p:cNvSpPr txBox="1">
              <a:spLocks/>
            </p:cNvSpPr>
            <p:nvPr/>
          </p:nvSpPr>
          <p:spPr>
            <a:xfrm>
              <a:off x="532434" y="3874944"/>
              <a:ext cx="1946449"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3600" dirty="0"/>
                <a:t> 3</a:t>
              </a:r>
            </a:p>
          </p:txBody>
        </p:sp>
        <p:sp>
          <p:nvSpPr>
            <p:cNvPr id="20" name="Title 1">
              <a:extLst>
                <a:ext uri="{FF2B5EF4-FFF2-40B4-BE49-F238E27FC236}">
                  <a16:creationId xmlns:a16="http://schemas.microsoft.com/office/drawing/2014/main" id="{0397B301-9F1D-4CCC-AD27-E2590AEF3F93}"/>
                </a:ext>
              </a:extLst>
            </p:cNvPr>
            <p:cNvSpPr txBox="1">
              <a:spLocks/>
            </p:cNvSpPr>
            <p:nvPr/>
          </p:nvSpPr>
          <p:spPr>
            <a:xfrm>
              <a:off x="616220" y="4969966"/>
              <a:ext cx="1946448" cy="1361784"/>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1800" dirty="0"/>
                <a:t>Widening Approach and Results</a:t>
              </a:r>
            </a:p>
          </p:txBody>
        </p:sp>
      </p:grpSp>
      <p:sp>
        <p:nvSpPr>
          <p:cNvPr id="31" name="Rectangle 2">
            <a:extLst>
              <a:ext uri="{FF2B5EF4-FFF2-40B4-BE49-F238E27FC236}">
                <a16:creationId xmlns:a16="http://schemas.microsoft.com/office/drawing/2014/main" id="{2CB5E3F7-6DC9-45FF-B687-F8C7EDE7B735}"/>
              </a:ext>
            </a:extLst>
          </p:cNvPr>
          <p:cNvSpPr txBox="1">
            <a:spLocks noRot="1" noChangeArrowheads="1"/>
          </p:cNvSpPr>
          <p:nvPr/>
        </p:nvSpPr>
        <p:spPr>
          <a:xfrm>
            <a:off x="247291" y="2223608"/>
            <a:ext cx="8896709" cy="763694"/>
          </a:xfrm>
          <a:prstGeom prst="rect">
            <a:avLst/>
          </a:prstGeom>
          <a:noFill/>
          <a:extLst>
            <a:ext uri="{91240B29-F687-4F45-9708-019B960494DF}">
              <a14:hiddenLine xmlns:a14="http://schemas.microsoft.com/office/drawing/2010/main" w="0">
                <a:solidFill>
                  <a:schemeClr val="tx1"/>
                </a:solidFill>
                <a:miter lim="800000"/>
                <a:headEnd/>
                <a:tailEnd/>
              </a14:hiddenLine>
            </a:ext>
          </a:extLst>
        </p:spPr>
        <p:txBody>
          <a:bodyPr lIns="96609" tIns="48304" rIns="96609" bIns="48304"/>
          <a:lstStyle>
            <a:lvl1pPr algn="l" defTabSz="457200" rtl="0" eaLnBrk="1" latinLnBrk="0" hangingPunct="1">
              <a:spcBef>
                <a:spcPct val="0"/>
              </a:spcBef>
              <a:buNone/>
              <a:defRPr sz="3600" kern="1200">
                <a:solidFill>
                  <a:schemeClr val="tx1">
                    <a:lumMod val="75000"/>
                    <a:lumOff val="25000"/>
                  </a:schemeClr>
                </a:solidFill>
                <a:latin typeface=""/>
                <a:ea typeface="+mj-ea"/>
                <a:cs typeface="+mj-cs"/>
              </a:defRPr>
            </a:lvl1pPr>
          </a:lstStyle>
          <a:p>
            <a:pPr fontAlgn="auto">
              <a:spcAft>
                <a:spcPts val="0"/>
              </a:spcAft>
            </a:pPr>
            <a:r>
              <a:rPr lang="en-US" altLang="en-US" sz="3200" dirty="0">
                <a:solidFill>
                  <a:prstClr val="black">
                    <a:lumMod val="75000"/>
                    <a:lumOff val="25000"/>
                  </a:prstClr>
                </a:solidFill>
              </a:rPr>
              <a:t>Presentation Overview</a:t>
            </a:r>
          </a:p>
        </p:txBody>
      </p:sp>
      <p:sp>
        <p:nvSpPr>
          <p:cNvPr id="3" name="Text Placeholder 2">
            <a:extLst>
              <a:ext uri="{FF2B5EF4-FFF2-40B4-BE49-F238E27FC236}">
                <a16:creationId xmlns:a16="http://schemas.microsoft.com/office/drawing/2014/main" id="{CB5401AE-E6FE-4F51-B444-D0EE449DBDFC}"/>
              </a:ext>
            </a:extLst>
          </p:cNvPr>
          <p:cNvSpPr>
            <a:spLocks noGrp="1"/>
          </p:cNvSpPr>
          <p:nvPr>
            <p:ph type="body" sz="quarter" idx="12"/>
          </p:nvPr>
        </p:nvSpPr>
        <p:spPr>
          <a:xfrm>
            <a:off x="5172254" y="55859"/>
            <a:ext cx="3848100" cy="273050"/>
          </a:xfrm>
        </p:spPr>
        <p:txBody>
          <a:bodyPr/>
          <a:lstStyle/>
          <a:p>
            <a:r>
              <a:rPr lang="en-US" dirty="0"/>
              <a:t>SBFs for New Location and Widening</a:t>
            </a:r>
          </a:p>
        </p:txBody>
      </p:sp>
      <p:grpSp>
        <p:nvGrpSpPr>
          <p:cNvPr id="21" name="Group 20">
            <a:extLst>
              <a:ext uri="{FF2B5EF4-FFF2-40B4-BE49-F238E27FC236}">
                <a16:creationId xmlns:a16="http://schemas.microsoft.com/office/drawing/2014/main" id="{3C5FB01E-B376-4D1D-A7B8-9357550F1DCA}"/>
              </a:ext>
            </a:extLst>
          </p:cNvPr>
          <p:cNvGrpSpPr>
            <a:grpSpLocks noChangeAspect="1"/>
          </p:cNvGrpSpPr>
          <p:nvPr/>
        </p:nvGrpSpPr>
        <p:grpSpPr>
          <a:xfrm>
            <a:off x="6890588" y="3480754"/>
            <a:ext cx="1944104" cy="2277180"/>
            <a:chOff x="532434" y="3852479"/>
            <a:chExt cx="2116637" cy="2479271"/>
          </a:xfrm>
          <a:solidFill>
            <a:schemeClr val="accent1">
              <a:lumMod val="75000"/>
            </a:schemeClr>
          </a:solidFill>
        </p:grpSpPr>
        <p:sp>
          <p:nvSpPr>
            <p:cNvPr id="22" name="Rectangle 21">
              <a:extLst>
                <a:ext uri="{FF2B5EF4-FFF2-40B4-BE49-F238E27FC236}">
                  <a16:creationId xmlns:a16="http://schemas.microsoft.com/office/drawing/2014/main" id="{36A1B1C2-2E3B-45C3-BB4C-F1181D28AFF8}"/>
                </a:ext>
              </a:extLst>
            </p:cNvPr>
            <p:cNvSpPr/>
            <p:nvPr/>
          </p:nvSpPr>
          <p:spPr>
            <a:xfrm>
              <a:off x="532435" y="3852479"/>
              <a:ext cx="2116636" cy="2473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1">
              <a:extLst>
                <a:ext uri="{FF2B5EF4-FFF2-40B4-BE49-F238E27FC236}">
                  <a16:creationId xmlns:a16="http://schemas.microsoft.com/office/drawing/2014/main" id="{75201DE8-1354-4273-B815-9D5DA2C9411F}"/>
                </a:ext>
              </a:extLst>
            </p:cNvPr>
            <p:cNvSpPr txBox="1">
              <a:spLocks/>
            </p:cNvSpPr>
            <p:nvPr/>
          </p:nvSpPr>
          <p:spPr>
            <a:xfrm>
              <a:off x="532434" y="3874944"/>
              <a:ext cx="1946449"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3600" dirty="0"/>
                <a:t> 4</a:t>
              </a:r>
            </a:p>
          </p:txBody>
        </p:sp>
        <p:sp>
          <p:nvSpPr>
            <p:cNvPr id="24" name="Title 1">
              <a:extLst>
                <a:ext uri="{FF2B5EF4-FFF2-40B4-BE49-F238E27FC236}">
                  <a16:creationId xmlns:a16="http://schemas.microsoft.com/office/drawing/2014/main" id="{4B028B99-5D0F-49FD-853D-1C2880187E90}"/>
                </a:ext>
              </a:extLst>
            </p:cNvPr>
            <p:cNvSpPr txBox="1">
              <a:spLocks/>
            </p:cNvSpPr>
            <p:nvPr/>
          </p:nvSpPr>
          <p:spPr>
            <a:xfrm>
              <a:off x="616220" y="4969966"/>
              <a:ext cx="1946448" cy="1361784"/>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1800" dirty="0"/>
                <a:t>Application of Results</a:t>
              </a:r>
            </a:p>
          </p:txBody>
        </p:sp>
      </p:grpSp>
    </p:spTree>
    <p:extLst>
      <p:ext uri="{BB962C8B-B14F-4D97-AF65-F5344CB8AC3E}">
        <p14:creationId xmlns:p14="http://schemas.microsoft.com/office/powerpoint/2010/main" val="1371917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568009" y="1277648"/>
            <a:ext cx="3584892" cy="5078702"/>
          </a:xfrm>
        </p:spPr>
        <p:txBody>
          <a:bodyPr/>
          <a:lstStyle/>
          <a:p>
            <a:pPr marL="285750" lvl="1">
              <a:spcBef>
                <a:spcPts val="1200"/>
              </a:spcBef>
            </a:pPr>
            <a:r>
              <a:rPr lang="en-US" sz="2000" dirty="0"/>
              <a:t>Resulted in 10 new SBFs for NCDOT and confirmation of 2 SBFs already utilized by NCDOT</a:t>
            </a:r>
          </a:p>
          <a:p>
            <a:pPr marL="285750" lvl="1">
              <a:spcBef>
                <a:spcPts val="1200"/>
              </a:spcBef>
            </a:pPr>
            <a:r>
              <a:rPr lang="en-US" sz="2000" dirty="0"/>
              <a:t>Sensitivity analysis conducted to show impact on prioritization process</a:t>
            </a:r>
          </a:p>
          <a:p>
            <a:pPr marL="285750" lvl="1">
              <a:spcBef>
                <a:spcPts val="1200"/>
              </a:spcBef>
            </a:pPr>
            <a:r>
              <a:rPr lang="en-US" sz="2000" dirty="0"/>
              <a:t>One-pagers developed for each new SBF to help inform decision-makers about recommendations</a:t>
            </a:r>
          </a:p>
          <a:p>
            <a:pPr marL="285750" lvl="1">
              <a:spcBef>
                <a:spcPts val="1200"/>
              </a:spcBef>
            </a:pPr>
            <a:r>
              <a:rPr lang="en-US" sz="2000" dirty="0"/>
              <a:t>New SBFs will be reviewed and will need to be adopted formally</a:t>
            </a:r>
          </a:p>
          <a:p>
            <a:pPr marL="285750" lvl="1">
              <a:spcBef>
                <a:spcPts val="1200"/>
              </a:spcBef>
            </a:pPr>
            <a:endParaRPr lang="en-US" sz="2000" dirty="0"/>
          </a:p>
        </p:txBody>
      </p:sp>
      <p:sp>
        <p:nvSpPr>
          <p:cNvPr id="10" name="Rectangle 2"/>
          <p:cNvSpPr txBox="1">
            <a:spLocks noRot="1" noChangeArrowheads="1"/>
          </p:cNvSpPr>
          <p:nvPr/>
        </p:nvSpPr>
        <p:spPr>
          <a:xfrm>
            <a:off x="123645" y="491278"/>
            <a:ext cx="8898910" cy="624001"/>
          </a:xfrm>
          <a:prstGeom prst="rect">
            <a:avLst/>
          </a:prstGeom>
          <a:noFill/>
          <a:extLst>
            <a:ext uri="{91240B29-F687-4F45-9708-019B960494DF}">
              <a14:hiddenLine xmlns:a14="http://schemas.microsoft.com/office/drawing/2010/main" w="0">
                <a:solidFill>
                  <a:schemeClr val="tx1"/>
                </a:solidFill>
                <a:miter lim="800000"/>
                <a:headEnd/>
                <a:tailEnd/>
              </a14:hiddenLine>
            </a:ext>
          </a:extLst>
        </p:spPr>
        <p:txBody>
          <a:bodyPr lIns="96609" tIns="48304" rIns="96609" bIns="48304"/>
          <a:lstStyle>
            <a:lvl1pPr algn="l" defTabSz="457200" rtl="0" eaLnBrk="1" latinLnBrk="0" hangingPunct="1">
              <a:spcBef>
                <a:spcPct val="0"/>
              </a:spcBef>
              <a:buNone/>
              <a:defRPr sz="3600" kern="1200">
                <a:solidFill>
                  <a:schemeClr val="tx1">
                    <a:lumMod val="75000"/>
                    <a:lumOff val="25000"/>
                  </a:schemeClr>
                </a:solidFill>
                <a:latin typeface=""/>
                <a:ea typeface="+mj-ea"/>
                <a:cs typeface="+mj-cs"/>
              </a:defRPr>
            </a:lvl1pPr>
          </a:lstStyle>
          <a:p>
            <a:pPr algn="ctr" fontAlgn="auto">
              <a:spcAft>
                <a:spcPts val="0"/>
              </a:spcAft>
            </a:pPr>
            <a:r>
              <a:rPr lang="en-US" altLang="en-US" sz="3200" dirty="0">
                <a:solidFill>
                  <a:prstClr val="black">
                    <a:lumMod val="75000"/>
                    <a:lumOff val="25000"/>
                  </a:prstClr>
                </a:solidFill>
              </a:rPr>
              <a:t>Application of Results</a:t>
            </a:r>
          </a:p>
        </p:txBody>
      </p:sp>
      <p:sp>
        <p:nvSpPr>
          <p:cNvPr id="15" name="Slide Number Placeholder 2">
            <a:extLst>
              <a:ext uri="{FF2B5EF4-FFF2-40B4-BE49-F238E27FC236}">
                <a16:creationId xmlns:a16="http://schemas.microsoft.com/office/drawing/2014/main" id="{723F17DD-113D-4CE2-861F-08D89EE34623}"/>
              </a:ext>
            </a:extLst>
          </p:cNvPr>
          <p:cNvSpPr txBox="1">
            <a:spLocks/>
          </p:cNvSpPr>
          <p:nvPr/>
        </p:nvSpPr>
        <p:spPr>
          <a:xfrm>
            <a:off x="8686800" y="6356350"/>
            <a:ext cx="379561" cy="4127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chemeClr val="tx1">
                    <a:lumMod val="50000"/>
                    <a:lumOff val="50000"/>
                  </a:schemeClr>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8E0C9224-0E86-4A9A-8DD9-792BBB0652B6}" type="slidenum">
              <a:rPr lang="en-US" altLang="en-US" smtClean="0"/>
              <a:pPr>
                <a:defRPr/>
              </a:pPr>
              <a:t>29</a:t>
            </a:fld>
            <a:endParaRPr lang="en-US" altLang="en-US" dirty="0"/>
          </a:p>
        </p:txBody>
      </p:sp>
      <p:sp>
        <p:nvSpPr>
          <p:cNvPr id="9" name="Text Placeholder 2">
            <a:extLst>
              <a:ext uri="{FF2B5EF4-FFF2-40B4-BE49-F238E27FC236}">
                <a16:creationId xmlns:a16="http://schemas.microsoft.com/office/drawing/2014/main" id="{CB5401AE-E6FE-4F51-B444-D0EE449DBDFC}"/>
              </a:ext>
            </a:extLst>
          </p:cNvPr>
          <p:cNvSpPr>
            <a:spLocks noGrp="1"/>
          </p:cNvSpPr>
          <p:nvPr>
            <p:ph type="body" sz="quarter" idx="12"/>
          </p:nvPr>
        </p:nvSpPr>
        <p:spPr>
          <a:xfrm>
            <a:off x="5172254" y="55859"/>
            <a:ext cx="3848100" cy="273050"/>
          </a:xfrm>
        </p:spPr>
        <p:txBody>
          <a:bodyPr/>
          <a:lstStyle/>
          <a:p>
            <a:r>
              <a:rPr lang="en-US" dirty="0"/>
              <a:t>SBFs for New Location and Widening</a:t>
            </a:r>
          </a:p>
        </p:txBody>
      </p:sp>
      <p:pic>
        <p:nvPicPr>
          <p:cNvPr id="6" name="Picture 5"/>
          <p:cNvPicPr/>
          <p:nvPr/>
        </p:nvPicPr>
        <p:blipFill>
          <a:blip r:embed="rId3"/>
          <a:stretch>
            <a:fillRect/>
          </a:stretch>
        </p:blipFill>
        <p:spPr>
          <a:xfrm>
            <a:off x="4629150" y="1277648"/>
            <a:ext cx="3927987" cy="5172075"/>
          </a:xfrm>
          <a:prstGeom prst="rect">
            <a:avLst/>
          </a:prstGeom>
          <a:ln>
            <a:solidFill>
              <a:schemeClr val="bg1">
                <a:lumMod val="75000"/>
              </a:schemeClr>
            </a:solidFill>
          </a:ln>
        </p:spPr>
      </p:pic>
    </p:spTree>
    <p:extLst>
      <p:ext uri="{BB962C8B-B14F-4D97-AF65-F5344CB8AC3E}">
        <p14:creationId xmlns:p14="http://schemas.microsoft.com/office/powerpoint/2010/main" val="3588267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a:extLst>
              <a:ext uri="{FF2B5EF4-FFF2-40B4-BE49-F238E27FC236}">
                <a16:creationId xmlns:a16="http://schemas.microsoft.com/office/drawing/2014/main" id="{86D71B62-0CA9-48EE-B7E3-01FA3261376F}"/>
              </a:ext>
            </a:extLst>
          </p:cNvPr>
          <p:cNvPicPr>
            <a:picLocks noChangeAspect="1" noChangeArrowheads="1"/>
          </p:cNvPicPr>
          <p:nvPr/>
        </p:nvPicPr>
        <p:blipFill>
          <a:blip r:embed="rId3">
            <a:alphaModFix amt="15000"/>
            <a:extLst>
              <a:ext uri="{28A0092B-C50C-407E-A947-70E740481C1C}">
                <a14:useLocalDpi xmlns:a14="http://schemas.microsoft.com/office/drawing/2010/main" val="0"/>
              </a:ext>
            </a:extLst>
          </a:blip>
          <a:srcRect/>
          <a:stretch>
            <a:fillRect/>
          </a:stretch>
        </p:blipFill>
        <p:spPr bwMode="auto">
          <a:xfrm>
            <a:off x="-42818" y="396028"/>
            <a:ext cx="9261634" cy="6350343"/>
          </a:xfrm>
          <a:prstGeom prst="rect">
            <a:avLst/>
          </a:prstGeom>
          <a:noFill/>
          <a:ln>
            <a:noFill/>
          </a:ln>
          <a:effectLst>
            <a:softEdge rad="508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3</a:t>
            </a:fld>
            <a:endParaRPr lang="en-US" altLang="en-US" dirty="0"/>
          </a:p>
        </p:txBody>
      </p:sp>
      <p:sp>
        <p:nvSpPr>
          <p:cNvPr id="7" name="Rectangle 2">
            <a:extLst>
              <a:ext uri="{FF2B5EF4-FFF2-40B4-BE49-F238E27FC236}">
                <a16:creationId xmlns:a16="http://schemas.microsoft.com/office/drawing/2014/main" id="{7BE0B27C-B344-4CA2-BDAB-FA44242DFD68}"/>
              </a:ext>
            </a:extLst>
          </p:cNvPr>
          <p:cNvSpPr txBox="1">
            <a:spLocks noRot="1" noChangeArrowheads="1"/>
          </p:cNvSpPr>
          <p:nvPr/>
        </p:nvSpPr>
        <p:spPr>
          <a:xfrm>
            <a:off x="123645" y="396028"/>
            <a:ext cx="8896709" cy="763694"/>
          </a:xfrm>
          <a:prstGeom prst="rect">
            <a:avLst/>
          </a:prstGeom>
          <a:noFill/>
          <a:extLst>
            <a:ext uri="{91240B29-F687-4F45-9708-019B960494DF}">
              <a14:hiddenLine xmlns:a14="http://schemas.microsoft.com/office/drawing/2010/main" w="0">
                <a:solidFill>
                  <a:schemeClr val="tx1"/>
                </a:solidFill>
                <a:miter lim="800000"/>
                <a:headEnd/>
                <a:tailEnd/>
              </a14:hiddenLine>
            </a:ext>
          </a:extLst>
        </p:spPr>
        <p:txBody>
          <a:bodyPr lIns="96609" tIns="48304" rIns="96609" bIns="48304"/>
          <a:lstStyle>
            <a:lvl1pPr algn="l" defTabSz="457200" rtl="0" eaLnBrk="1" latinLnBrk="0" hangingPunct="1">
              <a:spcBef>
                <a:spcPct val="0"/>
              </a:spcBef>
              <a:buNone/>
              <a:defRPr sz="3600" kern="1200">
                <a:solidFill>
                  <a:schemeClr val="tx1">
                    <a:lumMod val="75000"/>
                    <a:lumOff val="25000"/>
                  </a:schemeClr>
                </a:solidFill>
                <a:latin typeface=""/>
                <a:ea typeface="+mj-ea"/>
                <a:cs typeface="+mj-cs"/>
              </a:defRPr>
            </a:lvl1pPr>
          </a:lstStyle>
          <a:p>
            <a:pPr>
              <a:lnSpc>
                <a:spcPts val="4500"/>
              </a:lnSpc>
            </a:pPr>
            <a:endParaRPr lang="en-US" sz="3200" dirty="0"/>
          </a:p>
          <a:p>
            <a:pPr>
              <a:lnSpc>
                <a:spcPts val="4500"/>
              </a:lnSpc>
            </a:pPr>
            <a:endParaRPr lang="en-US" sz="3200" dirty="0"/>
          </a:p>
          <a:p>
            <a:pPr>
              <a:lnSpc>
                <a:spcPts val="4500"/>
              </a:lnSpc>
            </a:pPr>
            <a:r>
              <a:rPr lang="en-US" sz="3200" dirty="0"/>
              <a:t> </a:t>
            </a:r>
          </a:p>
          <a:p>
            <a:pPr>
              <a:lnSpc>
                <a:spcPts val="4500"/>
              </a:lnSpc>
            </a:pPr>
            <a:r>
              <a:rPr lang="en-US" sz="3200" dirty="0"/>
              <a:t> </a:t>
            </a:r>
          </a:p>
        </p:txBody>
      </p:sp>
      <p:grpSp>
        <p:nvGrpSpPr>
          <p:cNvPr id="9" name="Group 8">
            <a:extLst>
              <a:ext uri="{FF2B5EF4-FFF2-40B4-BE49-F238E27FC236}">
                <a16:creationId xmlns:a16="http://schemas.microsoft.com/office/drawing/2014/main" id="{44251330-66DC-4E28-9EAF-5D8E4658021D}"/>
              </a:ext>
            </a:extLst>
          </p:cNvPr>
          <p:cNvGrpSpPr>
            <a:grpSpLocks noChangeAspect="1"/>
          </p:cNvGrpSpPr>
          <p:nvPr/>
        </p:nvGrpSpPr>
        <p:grpSpPr>
          <a:xfrm>
            <a:off x="247291" y="3456114"/>
            <a:ext cx="1914432" cy="2236833"/>
            <a:chOff x="532435" y="3852479"/>
            <a:chExt cx="2116636" cy="2473089"/>
          </a:xfrm>
          <a:solidFill>
            <a:schemeClr val="accent1">
              <a:lumMod val="75000"/>
            </a:schemeClr>
          </a:solidFill>
        </p:grpSpPr>
        <p:sp>
          <p:nvSpPr>
            <p:cNvPr id="10" name="Rectangle 9">
              <a:extLst>
                <a:ext uri="{FF2B5EF4-FFF2-40B4-BE49-F238E27FC236}">
                  <a16:creationId xmlns:a16="http://schemas.microsoft.com/office/drawing/2014/main" id="{19C77B51-9944-410D-A442-F990E27338B5}"/>
                </a:ext>
              </a:extLst>
            </p:cNvPr>
            <p:cNvSpPr/>
            <p:nvPr/>
          </p:nvSpPr>
          <p:spPr>
            <a:xfrm>
              <a:off x="532435" y="3852479"/>
              <a:ext cx="2116636" cy="2473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7708C439-AC63-4926-A644-755732A6B58B}"/>
                </a:ext>
              </a:extLst>
            </p:cNvPr>
            <p:cNvSpPr txBox="1">
              <a:spLocks/>
            </p:cNvSpPr>
            <p:nvPr/>
          </p:nvSpPr>
          <p:spPr>
            <a:xfrm>
              <a:off x="562114" y="3894956"/>
              <a:ext cx="1946448" cy="873306"/>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3600" dirty="0"/>
                <a:t> 1</a:t>
              </a:r>
            </a:p>
          </p:txBody>
        </p:sp>
        <p:sp>
          <p:nvSpPr>
            <p:cNvPr id="12" name="Title 1">
              <a:extLst>
                <a:ext uri="{FF2B5EF4-FFF2-40B4-BE49-F238E27FC236}">
                  <a16:creationId xmlns:a16="http://schemas.microsoft.com/office/drawing/2014/main" id="{71F5C16A-D581-4893-9018-31F0F8590E2E}"/>
                </a:ext>
              </a:extLst>
            </p:cNvPr>
            <p:cNvSpPr txBox="1">
              <a:spLocks/>
            </p:cNvSpPr>
            <p:nvPr/>
          </p:nvSpPr>
          <p:spPr>
            <a:xfrm>
              <a:off x="616220" y="4969965"/>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1800" dirty="0"/>
                <a:t>Background / Need for Research</a:t>
              </a:r>
            </a:p>
          </p:txBody>
        </p:sp>
      </p:grpSp>
      <p:grpSp>
        <p:nvGrpSpPr>
          <p:cNvPr id="13" name="Group 12">
            <a:extLst>
              <a:ext uri="{FF2B5EF4-FFF2-40B4-BE49-F238E27FC236}">
                <a16:creationId xmlns:a16="http://schemas.microsoft.com/office/drawing/2014/main" id="{26292CD6-BF51-4B8B-BBD0-DA5C0F401EA2}"/>
              </a:ext>
            </a:extLst>
          </p:cNvPr>
          <p:cNvGrpSpPr>
            <a:grpSpLocks noChangeAspect="1"/>
          </p:cNvGrpSpPr>
          <p:nvPr/>
        </p:nvGrpSpPr>
        <p:grpSpPr>
          <a:xfrm>
            <a:off x="2451832" y="3458850"/>
            <a:ext cx="1944105" cy="2271502"/>
            <a:chOff x="532434" y="3852479"/>
            <a:chExt cx="2116637" cy="2473089"/>
          </a:xfrm>
          <a:solidFill>
            <a:schemeClr val="accent1">
              <a:lumMod val="60000"/>
              <a:lumOff val="40000"/>
            </a:schemeClr>
          </a:solidFill>
        </p:grpSpPr>
        <p:sp>
          <p:nvSpPr>
            <p:cNvPr id="14" name="Rectangle 13">
              <a:extLst>
                <a:ext uri="{FF2B5EF4-FFF2-40B4-BE49-F238E27FC236}">
                  <a16:creationId xmlns:a16="http://schemas.microsoft.com/office/drawing/2014/main" id="{F23F9DDA-F08C-42FD-A314-3E75968AFDC6}"/>
                </a:ext>
              </a:extLst>
            </p:cNvPr>
            <p:cNvSpPr/>
            <p:nvPr/>
          </p:nvSpPr>
          <p:spPr>
            <a:xfrm>
              <a:off x="532435" y="3852479"/>
              <a:ext cx="2116636" cy="2473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35F770BC-95EE-4B05-BE0F-B3757783DE9D}"/>
                </a:ext>
              </a:extLst>
            </p:cNvPr>
            <p:cNvSpPr txBox="1">
              <a:spLocks/>
            </p:cNvSpPr>
            <p:nvPr/>
          </p:nvSpPr>
          <p:spPr>
            <a:xfrm>
              <a:off x="532434" y="3880978"/>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3600" dirty="0"/>
                <a:t> 2</a:t>
              </a:r>
            </a:p>
          </p:txBody>
        </p:sp>
        <p:sp>
          <p:nvSpPr>
            <p:cNvPr id="16" name="Title 1">
              <a:extLst>
                <a:ext uri="{FF2B5EF4-FFF2-40B4-BE49-F238E27FC236}">
                  <a16:creationId xmlns:a16="http://schemas.microsoft.com/office/drawing/2014/main" id="{EDF9AF55-FA0C-4ADD-A258-AB0D949CE436}"/>
                </a:ext>
              </a:extLst>
            </p:cNvPr>
            <p:cNvSpPr txBox="1">
              <a:spLocks/>
            </p:cNvSpPr>
            <p:nvPr/>
          </p:nvSpPr>
          <p:spPr>
            <a:xfrm>
              <a:off x="587456" y="4920487"/>
              <a:ext cx="2003976" cy="1355602"/>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1800" dirty="0"/>
                <a:t>New Location Approach and Results</a:t>
              </a:r>
            </a:p>
          </p:txBody>
        </p:sp>
      </p:grpSp>
      <p:grpSp>
        <p:nvGrpSpPr>
          <p:cNvPr id="17" name="Group 16">
            <a:extLst>
              <a:ext uri="{FF2B5EF4-FFF2-40B4-BE49-F238E27FC236}">
                <a16:creationId xmlns:a16="http://schemas.microsoft.com/office/drawing/2014/main" id="{BC8458A8-C318-4542-BD64-36D2FB44276E}"/>
              </a:ext>
            </a:extLst>
          </p:cNvPr>
          <p:cNvGrpSpPr>
            <a:grpSpLocks noChangeAspect="1"/>
          </p:cNvGrpSpPr>
          <p:nvPr/>
        </p:nvGrpSpPr>
        <p:grpSpPr>
          <a:xfrm>
            <a:off x="4678809" y="3467420"/>
            <a:ext cx="1944104" cy="2277180"/>
            <a:chOff x="532434" y="3852479"/>
            <a:chExt cx="2116637" cy="2479271"/>
          </a:xfrm>
          <a:solidFill>
            <a:schemeClr val="accent1">
              <a:lumMod val="60000"/>
              <a:lumOff val="40000"/>
            </a:schemeClr>
          </a:solidFill>
        </p:grpSpPr>
        <p:sp>
          <p:nvSpPr>
            <p:cNvPr id="18" name="Rectangle 17">
              <a:extLst>
                <a:ext uri="{FF2B5EF4-FFF2-40B4-BE49-F238E27FC236}">
                  <a16:creationId xmlns:a16="http://schemas.microsoft.com/office/drawing/2014/main" id="{A843D33F-6109-4BC3-9210-81FA97858D31}"/>
                </a:ext>
              </a:extLst>
            </p:cNvPr>
            <p:cNvSpPr/>
            <p:nvPr/>
          </p:nvSpPr>
          <p:spPr>
            <a:xfrm>
              <a:off x="532435" y="3852479"/>
              <a:ext cx="2116636" cy="2473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a:extLst>
                <a:ext uri="{FF2B5EF4-FFF2-40B4-BE49-F238E27FC236}">
                  <a16:creationId xmlns:a16="http://schemas.microsoft.com/office/drawing/2014/main" id="{6211F6E2-062C-432A-9147-C103678EEF1A}"/>
                </a:ext>
              </a:extLst>
            </p:cNvPr>
            <p:cNvSpPr txBox="1">
              <a:spLocks/>
            </p:cNvSpPr>
            <p:nvPr/>
          </p:nvSpPr>
          <p:spPr>
            <a:xfrm>
              <a:off x="532434" y="3874944"/>
              <a:ext cx="1946449"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3600" dirty="0"/>
                <a:t> 3</a:t>
              </a:r>
            </a:p>
          </p:txBody>
        </p:sp>
        <p:sp>
          <p:nvSpPr>
            <p:cNvPr id="20" name="Title 1">
              <a:extLst>
                <a:ext uri="{FF2B5EF4-FFF2-40B4-BE49-F238E27FC236}">
                  <a16:creationId xmlns:a16="http://schemas.microsoft.com/office/drawing/2014/main" id="{0397B301-9F1D-4CCC-AD27-E2590AEF3F93}"/>
                </a:ext>
              </a:extLst>
            </p:cNvPr>
            <p:cNvSpPr txBox="1">
              <a:spLocks/>
            </p:cNvSpPr>
            <p:nvPr/>
          </p:nvSpPr>
          <p:spPr>
            <a:xfrm>
              <a:off x="616220" y="4969966"/>
              <a:ext cx="1946448" cy="1361784"/>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1800" dirty="0"/>
                <a:t>Widening Approach and Results</a:t>
              </a:r>
            </a:p>
          </p:txBody>
        </p:sp>
      </p:grpSp>
      <p:sp>
        <p:nvSpPr>
          <p:cNvPr id="31" name="Rectangle 2">
            <a:extLst>
              <a:ext uri="{FF2B5EF4-FFF2-40B4-BE49-F238E27FC236}">
                <a16:creationId xmlns:a16="http://schemas.microsoft.com/office/drawing/2014/main" id="{2CB5E3F7-6DC9-45FF-B687-F8C7EDE7B735}"/>
              </a:ext>
            </a:extLst>
          </p:cNvPr>
          <p:cNvSpPr txBox="1">
            <a:spLocks noRot="1" noChangeArrowheads="1"/>
          </p:cNvSpPr>
          <p:nvPr/>
        </p:nvSpPr>
        <p:spPr>
          <a:xfrm>
            <a:off x="274135" y="2223608"/>
            <a:ext cx="8896709" cy="763694"/>
          </a:xfrm>
          <a:prstGeom prst="rect">
            <a:avLst/>
          </a:prstGeom>
          <a:noFill/>
          <a:extLst>
            <a:ext uri="{91240B29-F687-4F45-9708-019B960494DF}">
              <a14:hiddenLine xmlns:a14="http://schemas.microsoft.com/office/drawing/2010/main" w="0">
                <a:solidFill>
                  <a:schemeClr val="tx1"/>
                </a:solidFill>
                <a:miter lim="800000"/>
                <a:headEnd/>
                <a:tailEnd/>
              </a14:hiddenLine>
            </a:ext>
          </a:extLst>
        </p:spPr>
        <p:txBody>
          <a:bodyPr lIns="96609" tIns="48304" rIns="96609" bIns="48304"/>
          <a:lstStyle>
            <a:lvl1pPr algn="l" defTabSz="457200" rtl="0" eaLnBrk="1" latinLnBrk="0" hangingPunct="1">
              <a:spcBef>
                <a:spcPct val="0"/>
              </a:spcBef>
              <a:buNone/>
              <a:defRPr sz="3600" kern="1200">
                <a:solidFill>
                  <a:schemeClr val="tx1">
                    <a:lumMod val="75000"/>
                    <a:lumOff val="25000"/>
                  </a:schemeClr>
                </a:solidFill>
                <a:latin typeface=""/>
                <a:ea typeface="+mj-ea"/>
                <a:cs typeface="+mj-cs"/>
              </a:defRPr>
            </a:lvl1pPr>
          </a:lstStyle>
          <a:p>
            <a:pPr fontAlgn="auto">
              <a:spcAft>
                <a:spcPts val="0"/>
              </a:spcAft>
            </a:pPr>
            <a:r>
              <a:rPr lang="en-US" altLang="en-US" sz="3200" dirty="0">
                <a:solidFill>
                  <a:prstClr val="black">
                    <a:lumMod val="75000"/>
                    <a:lumOff val="25000"/>
                  </a:prstClr>
                </a:solidFill>
              </a:rPr>
              <a:t>Presentation Overview</a:t>
            </a:r>
          </a:p>
        </p:txBody>
      </p:sp>
      <p:sp>
        <p:nvSpPr>
          <p:cNvPr id="3" name="Text Placeholder 2">
            <a:extLst>
              <a:ext uri="{FF2B5EF4-FFF2-40B4-BE49-F238E27FC236}">
                <a16:creationId xmlns:a16="http://schemas.microsoft.com/office/drawing/2014/main" id="{CB5401AE-E6FE-4F51-B444-D0EE449DBDFC}"/>
              </a:ext>
            </a:extLst>
          </p:cNvPr>
          <p:cNvSpPr>
            <a:spLocks noGrp="1"/>
          </p:cNvSpPr>
          <p:nvPr>
            <p:ph type="body" sz="quarter" idx="12"/>
          </p:nvPr>
        </p:nvSpPr>
        <p:spPr>
          <a:xfrm>
            <a:off x="5172254" y="55859"/>
            <a:ext cx="3848100" cy="273050"/>
          </a:xfrm>
        </p:spPr>
        <p:txBody>
          <a:bodyPr/>
          <a:lstStyle/>
          <a:p>
            <a:r>
              <a:rPr lang="en-US" dirty="0"/>
              <a:t>SBFs for New Location and Widening</a:t>
            </a:r>
          </a:p>
        </p:txBody>
      </p:sp>
      <p:grpSp>
        <p:nvGrpSpPr>
          <p:cNvPr id="21" name="Group 20">
            <a:extLst>
              <a:ext uri="{FF2B5EF4-FFF2-40B4-BE49-F238E27FC236}">
                <a16:creationId xmlns:a16="http://schemas.microsoft.com/office/drawing/2014/main" id="{3C5FB01E-B376-4D1D-A7B8-9357550F1DCA}"/>
              </a:ext>
            </a:extLst>
          </p:cNvPr>
          <p:cNvGrpSpPr>
            <a:grpSpLocks noChangeAspect="1"/>
          </p:cNvGrpSpPr>
          <p:nvPr/>
        </p:nvGrpSpPr>
        <p:grpSpPr>
          <a:xfrm>
            <a:off x="6890588" y="3480754"/>
            <a:ext cx="1944104" cy="2277180"/>
            <a:chOff x="532434" y="3852479"/>
            <a:chExt cx="2116637" cy="2479271"/>
          </a:xfrm>
          <a:solidFill>
            <a:schemeClr val="accent1">
              <a:lumMod val="60000"/>
              <a:lumOff val="40000"/>
            </a:schemeClr>
          </a:solidFill>
        </p:grpSpPr>
        <p:sp>
          <p:nvSpPr>
            <p:cNvPr id="22" name="Rectangle 21">
              <a:extLst>
                <a:ext uri="{FF2B5EF4-FFF2-40B4-BE49-F238E27FC236}">
                  <a16:creationId xmlns:a16="http://schemas.microsoft.com/office/drawing/2014/main" id="{36A1B1C2-2E3B-45C3-BB4C-F1181D28AFF8}"/>
                </a:ext>
              </a:extLst>
            </p:cNvPr>
            <p:cNvSpPr/>
            <p:nvPr/>
          </p:nvSpPr>
          <p:spPr>
            <a:xfrm>
              <a:off x="532435" y="3852479"/>
              <a:ext cx="2116636" cy="2473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1">
              <a:extLst>
                <a:ext uri="{FF2B5EF4-FFF2-40B4-BE49-F238E27FC236}">
                  <a16:creationId xmlns:a16="http://schemas.microsoft.com/office/drawing/2014/main" id="{75201DE8-1354-4273-B815-9D5DA2C9411F}"/>
                </a:ext>
              </a:extLst>
            </p:cNvPr>
            <p:cNvSpPr txBox="1">
              <a:spLocks/>
            </p:cNvSpPr>
            <p:nvPr/>
          </p:nvSpPr>
          <p:spPr>
            <a:xfrm>
              <a:off x="532434" y="3874944"/>
              <a:ext cx="1946449"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3600" dirty="0"/>
                <a:t> 4</a:t>
              </a:r>
            </a:p>
          </p:txBody>
        </p:sp>
        <p:sp>
          <p:nvSpPr>
            <p:cNvPr id="24" name="Title 1">
              <a:extLst>
                <a:ext uri="{FF2B5EF4-FFF2-40B4-BE49-F238E27FC236}">
                  <a16:creationId xmlns:a16="http://schemas.microsoft.com/office/drawing/2014/main" id="{4B028B99-5D0F-49FD-853D-1C2880187E90}"/>
                </a:ext>
              </a:extLst>
            </p:cNvPr>
            <p:cNvSpPr txBox="1">
              <a:spLocks/>
            </p:cNvSpPr>
            <p:nvPr/>
          </p:nvSpPr>
          <p:spPr>
            <a:xfrm>
              <a:off x="616220" y="4969966"/>
              <a:ext cx="1946448" cy="1361784"/>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1800" dirty="0"/>
                <a:t>Application of Results</a:t>
              </a:r>
            </a:p>
          </p:txBody>
        </p:sp>
      </p:grpSp>
    </p:spTree>
    <p:extLst>
      <p:ext uri="{BB962C8B-B14F-4D97-AF65-F5344CB8AC3E}">
        <p14:creationId xmlns:p14="http://schemas.microsoft.com/office/powerpoint/2010/main" val="3620792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8F5D615-3488-410C-9B9D-2944E21EDCAA}"/>
              </a:ext>
            </a:extLst>
          </p:cNvPr>
          <p:cNvSpPr>
            <a:spLocks noGrp="1"/>
          </p:cNvSpPr>
          <p:nvPr>
            <p:ph type="sldNum" sz="quarter" idx="13"/>
          </p:nvPr>
        </p:nvSpPr>
        <p:spPr/>
        <p:txBody>
          <a:bodyPr/>
          <a:lstStyle/>
          <a:p>
            <a:pPr>
              <a:defRPr/>
            </a:pPr>
            <a:fld id="{3C2E06F5-03C5-4BA5-AE80-2E98A827F366}" type="slidenum">
              <a:rPr lang="en-US" altLang="en-US" smtClean="0"/>
              <a:pPr>
                <a:defRPr/>
              </a:pPr>
              <a:t>30</a:t>
            </a:fld>
            <a:endParaRPr lang="en-US" altLang="en-US" dirty="0"/>
          </a:p>
        </p:txBody>
      </p:sp>
      <p:cxnSp>
        <p:nvCxnSpPr>
          <p:cNvPr id="13" name="Straight Connector 12">
            <a:extLst>
              <a:ext uri="{FF2B5EF4-FFF2-40B4-BE49-F238E27FC236}">
                <a16:creationId xmlns:a16="http://schemas.microsoft.com/office/drawing/2014/main" id="{3EBE8066-5472-4ABF-955E-B403AC9082AD}"/>
              </a:ext>
            </a:extLst>
          </p:cNvPr>
          <p:cNvCxnSpPr/>
          <p:nvPr/>
        </p:nvCxnSpPr>
        <p:spPr>
          <a:xfrm>
            <a:off x="288129" y="3221158"/>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Content Placeholder 7">
            <a:extLst>
              <a:ext uri="{FF2B5EF4-FFF2-40B4-BE49-F238E27FC236}">
                <a16:creationId xmlns:a16="http://schemas.microsoft.com/office/drawing/2014/main" id="{87FFEA91-FEC8-4A3C-A766-BDC138AB1DD1}"/>
              </a:ext>
            </a:extLst>
          </p:cNvPr>
          <p:cNvSpPr txBox="1">
            <a:spLocks/>
          </p:cNvSpPr>
          <p:nvPr/>
        </p:nvSpPr>
        <p:spPr bwMode="auto">
          <a:xfrm>
            <a:off x="2289041" y="3429000"/>
            <a:ext cx="4565917" cy="329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a:t>Joy Davis, MPA, PMP</a:t>
            </a:r>
          </a:p>
          <a:p>
            <a:pPr marL="0" indent="0" algn="ctr">
              <a:buNone/>
            </a:pPr>
            <a:r>
              <a:rPr lang="en-US" sz="1200" dirty="0"/>
              <a:t>Research Coordinator</a:t>
            </a:r>
          </a:p>
          <a:p>
            <a:pPr marL="0" indent="0" algn="ctr">
              <a:buNone/>
            </a:pPr>
            <a:r>
              <a:rPr lang="en-US" sz="1200" dirty="0"/>
              <a:t>Institute for Transportation Research and Education</a:t>
            </a:r>
          </a:p>
          <a:p>
            <a:pPr marL="0" indent="0" algn="ctr">
              <a:buNone/>
            </a:pPr>
            <a:r>
              <a:rPr lang="en-US" sz="1200" dirty="0"/>
              <a:t>North Carolina State University</a:t>
            </a:r>
          </a:p>
          <a:p>
            <a:pPr marL="0" indent="0" algn="ctr">
              <a:buNone/>
            </a:pPr>
            <a:r>
              <a:rPr lang="en-US" sz="1200" dirty="0">
                <a:hlinkClick r:id="rId2"/>
              </a:rPr>
              <a:t>jcdavis7@ncsu.edu</a:t>
            </a:r>
            <a:endParaRPr lang="en-US" sz="1200" dirty="0"/>
          </a:p>
          <a:p>
            <a:pPr marL="0" indent="0" algn="ctr">
              <a:buNone/>
            </a:pPr>
            <a:endParaRPr lang="de-DE" sz="1000" dirty="0"/>
          </a:p>
          <a:p>
            <a:pPr marL="0" indent="0" algn="ctr">
              <a:buNone/>
            </a:pPr>
            <a:endParaRPr lang="de-DE" sz="1000" dirty="0"/>
          </a:p>
          <a:p>
            <a:pPr marL="0" indent="0" algn="ctr">
              <a:buNone/>
            </a:pPr>
            <a:r>
              <a:rPr lang="en-US" sz="2000" dirty="0"/>
              <a:t>Brian Murphy, PE</a:t>
            </a:r>
            <a:br>
              <a:rPr lang="en-US" sz="2000" dirty="0"/>
            </a:br>
            <a:r>
              <a:rPr lang="en-US" sz="1200" dirty="0"/>
              <a:t>Safety Planning Engineer</a:t>
            </a:r>
          </a:p>
          <a:p>
            <a:pPr marL="0" indent="0" algn="ctr">
              <a:buNone/>
            </a:pPr>
            <a:r>
              <a:rPr lang="en-US" sz="1200" dirty="0"/>
              <a:t>Traffic Safety Unit</a:t>
            </a:r>
          </a:p>
          <a:p>
            <a:pPr marL="0" indent="0" algn="ctr">
              <a:buNone/>
            </a:pPr>
            <a:r>
              <a:rPr lang="en-US" sz="1200" dirty="0"/>
              <a:t>North Carolina Department of Transportation</a:t>
            </a:r>
          </a:p>
          <a:p>
            <a:pPr marL="0" indent="0" algn="ctr">
              <a:buNone/>
            </a:pPr>
            <a:r>
              <a:rPr lang="en-US" sz="1200" dirty="0"/>
              <a:t>(919) 814-4948</a:t>
            </a:r>
          </a:p>
          <a:p>
            <a:pPr marL="0" indent="0" algn="ctr">
              <a:buNone/>
            </a:pPr>
            <a:r>
              <a:rPr lang="en-US" sz="1200" dirty="0">
                <a:hlinkClick r:id="rId3"/>
              </a:rPr>
              <a:t>bgmurphy@ncdot.gov</a:t>
            </a:r>
            <a:endParaRPr lang="en-US" sz="1200" dirty="0"/>
          </a:p>
          <a:p>
            <a:pPr marL="0" indent="0" algn="ctr">
              <a:buNone/>
            </a:pPr>
            <a:endParaRPr lang="en-US" sz="1400" dirty="0"/>
          </a:p>
          <a:p>
            <a:endParaRPr lang="en-US" sz="1800" dirty="0"/>
          </a:p>
        </p:txBody>
      </p:sp>
      <p:cxnSp>
        <p:nvCxnSpPr>
          <p:cNvPr id="15" name="Straight Connector 14">
            <a:extLst>
              <a:ext uri="{FF2B5EF4-FFF2-40B4-BE49-F238E27FC236}">
                <a16:creationId xmlns:a16="http://schemas.microsoft.com/office/drawing/2014/main" id="{C075C477-2E4E-4AF3-BBCB-ABAA6BE1E2BB}"/>
              </a:ext>
            </a:extLst>
          </p:cNvPr>
          <p:cNvCxnSpPr/>
          <p:nvPr/>
        </p:nvCxnSpPr>
        <p:spPr>
          <a:xfrm>
            <a:off x="955964" y="3287403"/>
            <a:ext cx="7232072"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Title 1">
            <a:extLst>
              <a:ext uri="{FF2B5EF4-FFF2-40B4-BE49-F238E27FC236}">
                <a16:creationId xmlns:a16="http://schemas.microsoft.com/office/drawing/2014/main" id="{7EC6750A-E07D-4CBB-89B6-7F7AD4A514F8}"/>
              </a:ext>
            </a:extLst>
          </p:cNvPr>
          <p:cNvSpPr>
            <a:spLocks noGrp="1"/>
          </p:cNvSpPr>
          <p:nvPr/>
        </p:nvSpPr>
        <p:spPr>
          <a:xfrm>
            <a:off x="0" y="1060734"/>
            <a:ext cx="9144000" cy="222666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8000" b="1" kern="1200">
                <a:solidFill>
                  <a:schemeClr val="accent2"/>
                </a:solidFill>
                <a:latin typeface="+mj-lt"/>
                <a:ea typeface="+mj-ea"/>
                <a:cs typeface="+mj-cs"/>
              </a:defRPr>
            </a:lvl1pPr>
          </a:lstStyle>
          <a:p>
            <a:r>
              <a:rPr lang="en-US" dirty="0"/>
              <a:t>Thank you!</a:t>
            </a:r>
          </a:p>
        </p:txBody>
      </p:sp>
    </p:spTree>
    <p:extLst>
      <p:ext uri="{BB962C8B-B14F-4D97-AF65-F5344CB8AC3E}">
        <p14:creationId xmlns:p14="http://schemas.microsoft.com/office/powerpoint/2010/main" val="807090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164306" y="1139580"/>
            <a:ext cx="8858249" cy="5718420"/>
          </a:xfrm>
        </p:spPr>
        <p:txBody>
          <a:bodyPr/>
          <a:lstStyle/>
          <a:p>
            <a:endParaRPr lang="en-US" sz="1000" dirty="0"/>
          </a:p>
          <a:p>
            <a:r>
              <a:rPr lang="en-US" sz="2400" dirty="0"/>
              <a:t>NCDOT’s Data Driven Approach to Project Prioritization</a:t>
            </a:r>
          </a:p>
        </p:txBody>
      </p:sp>
      <p:sp>
        <p:nvSpPr>
          <p:cNvPr id="10" name="Rectangle 2"/>
          <p:cNvSpPr txBox="1">
            <a:spLocks noRot="1" noChangeArrowheads="1"/>
          </p:cNvSpPr>
          <p:nvPr/>
        </p:nvSpPr>
        <p:spPr>
          <a:xfrm>
            <a:off x="123645" y="517311"/>
            <a:ext cx="8898910" cy="624001"/>
          </a:xfrm>
          <a:prstGeom prst="rect">
            <a:avLst/>
          </a:prstGeom>
          <a:noFill/>
          <a:extLst>
            <a:ext uri="{91240B29-F687-4F45-9708-019B960494DF}">
              <a14:hiddenLine xmlns:a14="http://schemas.microsoft.com/office/drawing/2010/main" w="0">
                <a:solidFill>
                  <a:schemeClr val="tx1"/>
                </a:solidFill>
                <a:miter lim="800000"/>
                <a:headEnd/>
                <a:tailEnd/>
              </a14:hiddenLine>
            </a:ext>
          </a:extLst>
        </p:spPr>
        <p:txBody>
          <a:bodyPr lIns="96609" tIns="48304" rIns="96609" bIns="48304"/>
          <a:lstStyle>
            <a:lvl1pPr algn="l" defTabSz="457200" rtl="0" eaLnBrk="1" latinLnBrk="0" hangingPunct="1">
              <a:spcBef>
                <a:spcPct val="0"/>
              </a:spcBef>
              <a:buNone/>
              <a:defRPr sz="3600" kern="1200">
                <a:solidFill>
                  <a:schemeClr val="tx1">
                    <a:lumMod val="75000"/>
                    <a:lumOff val="25000"/>
                  </a:schemeClr>
                </a:solidFill>
                <a:latin typeface=""/>
                <a:ea typeface="+mj-ea"/>
                <a:cs typeface="+mj-cs"/>
              </a:defRPr>
            </a:lvl1pPr>
          </a:lstStyle>
          <a:p>
            <a:pPr algn="ctr" fontAlgn="auto">
              <a:spcAft>
                <a:spcPts val="0"/>
              </a:spcAft>
            </a:pPr>
            <a:r>
              <a:rPr lang="en-US" altLang="en-US" sz="3200" dirty="0">
                <a:solidFill>
                  <a:prstClr val="black">
                    <a:lumMod val="75000"/>
                    <a:lumOff val="25000"/>
                  </a:prstClr>
                </a:solidFill>
              </a:rPr>
              <a:t>Background</a:t>
            </a:r>
          </a:p>
        </p:txBody>
      </p:sp>
      <p:sp>
        <p:nvSpPr>
          <p:cNvPr id="4" name="Text Placeholder 3">
            <a:extLst>
              <a:ext uri="{FF2B5EF4-FFF2-40B4-BE49-F238E27FC236}">
                <a16:creationId xmlns:a16="http://schemas.microsoft.com/office/drawing/2014/main" id="{74C4D5EF-723B-40B6-8ADE-C384D30C14F2}"/>
              </a:ext>
            </a:extLst>
          </p:cNvPr>
          <p:cNvSpPr>
            <a:spLocks noGrp="1"/>
          </p:cNvSpPr>
          <p:nvPr>
            <p:ph type="body" sz="quarter" idx="12"/>
          </p:nvPr>
        </p:nvSpPr>
        <p:spPr>
          <a:xfrm>
            <a:off x="5174455" y="69652"/>
            <a:ext cx="3848100" cy="273050"/>
          </a:xfrm>
        </p:spPr>
        <p:txBody>
          <a:bodyPr/>
          <a:lstStyle/>
          <a:p>
            <a:r>
              <a:rPr lang="en-US" dirty="0"/>
              <a:t>SBFs for New Location and Widening</a:t>
            </a:r>
          </a:p>
        </p:txBody>
      </p:sp>
      <p:sp>
        <p:nvSpPr>
          <p:cNvPr id="15" name="Slide Number Placeholder 2">
            <a:extLst>
              <a:ext uri="{FF2B5EF4-FFF2-40B4-BE49-F238E27FC236}">
                <a16:creationId xmlns:a16="http://schemas.microsoft.com/office/drawing/2014/main" id="{723F17DD-113D-4CE2-861F-08D89EE34623}"/>
              </a:ext>
            </a:extLst>
          </p:cNvPr>
          <p:cNvSpPr txBox="1">
            <a:spLocks/>
          </p:cNvSpPr>
          <p:nvPr/>
        </p:nvSpPr>
        <p:spPr>
          <a:xfrm>
            <a:off x="8686800" y="6356350"/>
            <a:ext cx="379561" cy="4127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chemeClr val="tx1">
                    <a:lumMod val="50000"/>
                    <a:lumOff val="50000"/>
                  </a:schemeClr>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8E0C9224-0E86-4A9A-8DD9-792BBB0652B6}" type="slidenum">
              <a:rPr lang="en-US" altLang="en-US" smtClean="0"/>
              <a:pPr>
                <a:defRPr/>
              </a:pPr>
              <a:t>4</a:t>
            </a:fld>
            <a:endParaRPr lang="en-US" altLang="en-US" dirty="0"/>
          </a:p>
        </p:txBody>
      </p:sp>
      <p:pic>
        <p:nvPicPr>
          <p:cNvPr id="22" name="Picture 21" descr="A city street at night&#10;&#10;Description automatically generated with low confidence">
            <a:extLst>
              <a:ext uri="{FF2B5EF4-FFF2-40B4-BE49-F238E27FC236}">
                <a16:creationId xmlns:a16="http://schemas.microsoft.com/office/drawing/2014/main" id="{E7B68718-FF76-4EE1-8C6C-11ABA649AAA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88320" y="2155968"/>
            <a:ext cx="5967360" cy="3994680"/>
          </a:xfrm>
          <a:prstGeom prst="rect">
            <a:avLst/>
          </a:prstGeom>
        </p:spPr>
      </p:pic>
    </p:spTree>
    <p:extLst>
      <p:ext uri="{BB962C8B-B14F-4D97-AF65-F5344CB8AC3E}">
        <p14:creationId xmlns:p14="http://schemas.microsoft.com/office/powerpoint/2010/main" val="3008893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164306" y="1139580"/>
            <a:ext cx="8858249" cy="5718420"/>
          </a:xfrm>
        </p:spPr>
        <p:txBody>
          <a:bodyPr/>
          <a:lstStyle/>
          <a:p>
            <a:endParaRPr lang="en-US" sz="1000" dirty="0"/>
          </a:p>
          <a:p>
            <a:r>
              <a:rPr lang="en-US" sz="2400" dirty="0"/>
              <a:t>NCDOT’s Data Driven Approach to Project Prioritization</a:t>
            </a:r>
          </a:p>
          <a:p>
            <a:pPr lvl="1"/>
            <a:r>
              <a:rPr lang="en-US" sz="2000" dirty="0"/>
              <a:t>Signed into law in 2013</a:t>
            </a:r>
          </a:p>
        </p:txBody>
      </p:sp>
      <p:sp>
        <p:nvSpPr>
          <p:cNvPr id="10" name="Rectangle 2"/>
          <p:cNvSpPr txBox="1">
            <a:spLocks noRot="1" noChangeArrowheads="1"/>
          </p:cNvSpPr>
          <p:nvPr/>
        </p:nvSpPr>
        <p:spPr>
          <a:xfrm>
            <a:off x="122545" y="515745"/>
            <a:ext cx="8898910" cy="624001"/>
          </a:xfrm>
          <a:prstGeom prst="rect">
            <a:avLst/>
          </a:prstGeom>
          <a:noFill/>
          <a:extLst>
            <a:ext uri="{91240B29-F687-4F45-9708-019B960494DF}">
              <a14:hiddenLine xmlns:a14="http://schemas.microsoft.com/office/drawing/2010/main" w="0">
                <a:solidFill>
                  <a:schemeClr val="tx1"/>
                </a:solidFill>
                <a:miter lim="800000"/>
                <a:headEnd/>
                <a:tailEnd/>
              </a14:hiddenLine>
            </a:ext>
          </a:extLst>
        </p:spPr>
        <p:txBody>
          <a:bodyPr lIns="96609" tIns="48304" rIns="96609" bIns="48304"/>
          <a:lstStyle>
            <a:lvl1pPr algn="l" defTabSz="457200" rtl="0" eaLnBrk="1" latinLnBrk="0" hangingPunct="1">
              <a:spcBef>
                <a:spcPct val="0"/>
              </a:spcBef>
              <a:buNone/>
              <a:defRPr sz="3600" kern="1200">
                <a:solidFill>
                  <a:schemeClr val="tx1">
                    <a:lumMod val="75000"/>
                    <a:lumOff val="25000"/>
                  </a:schemeClr>
                </a:solidFill>
                <a:latin typeface=""/>
                <a:ea typeface="+mj-ea"/>
                <a:cs typeface="+mj-cs"/>
              </a:defRPr>
            </a:lvl1pPr>
          </a:lstStyle>
          <a:p>
            <a:pPr algn="ctr" fontAlgn="auto">
              <a:spcAft>
                <a:spcPts val="0"/>
              </a:spcAft>
            </a:pPr>
            <a:r>
              <a:rPr lang="en-US" altLang="en-US" sz="3200" dirty="0">
                <a:solidFill>
                  <a:prstClr val="black">
                    <a:lumMod val="75000"/>
                    <a:lumOff val="25000"/>
                  </a:prstClr>
                </a:solidFill>
              </a:rPr>
              <a:t>Background</a:t>
            </a:r>
          </a:p>
        </p:txBody>
      </p:sp>
      <p:sp>
        <p:nvSpPr>
          <p:cNvPr id="4" name="Text Placeholder 3">
            <a:extLst>
              <a:ext uri="{FF2B5EF4-FFF2-40B4-BE49-F238E27FC236}">
                <a16:creationId xmlns:a16="http://schemas.microsoft.com/office/drawing/2014/main" id="{74C4D5EF-723B-40B6-8ADE-C384D30C14F2}"/>
              </a:ext>
            </a:extLst>
          </p:cNvPr>
          <p:cNvSpPr>
            <a:spLocks noGrp="1"/>
          </p:cNvSpPr>
          <p:nvPr>
            <p:ph type="body" sz="quarter" idx="12"/>
          </p:nvPr>
        </p:nvSpPr>
        <p:spPr>
          <a:xfrm>
            <a:off x="5173355" y="63839"/>
            <a:ext cx="3848100" cy="273050"/>
          </a:xfrm>
        </p:spPr>
        <p:txBody>
          <a:bodyPr/>
          <a:lstStyle/>
          <a:p>
            <a:r>
              <a:rPr lang="en-US" dirty="0"/>
              <a:t>SBFs for New Location and Widening</a:t>
            </a:r>
          </a:p>
        </p:txBody>
      </p:sp>
      <p:sp>
        <p:nvSpPr>
          <p:cNvPr id="15" name="Slide Number Placeholder 2">
            <a:extLst>
              <a:ext uri="{FF2B5EF4-FFF2-40B4-BE49-F238E27FC236}">
                <a16:creationId xmlns:a16="http://schemas.microsoft.com/office/drawing/2014/main" id="{723F17DD-113D-4CE2-861F-08D89EE34623}"/>
              </a:ext>
            </a:extLst>
          </p:cNvPr>
          <p:cNvSpPr txBox="1">
            <a:spLocks/>
          </p:cNvSpPr>
          <p:nvPr/>
        </p:nvSpPr>
        <p:spPr>
          <a:xfrm>
            <a:off x="8686800" y="6356350"/>
            <a:ext cx="379561" cy="4127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chemeClr val="tx1">
                    <a:lumMod val="50000"/>
                    <a:lumOff val="50000"/>
                  </a:schemeClr>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8E0C9224-0E86-4A9A-8DD9-792BBB0652B6}" type="slidenum">
              <a:rPr lang="en-US" altLang="en-US" smtClean="0"/>
              <a:pPr>
                <a:defRPr/>
              </a:pPr>
              <a:t>5</a:t>
            </a:fld>
            <a:endParaRPr lang="en-US" altLang="en-US" dirty="0"/>
          </a:p>
        </p:txBody>
      </p:sp>
      <p:pic>
        <p:nvPicPr>
          <p:cNvPr id="2" name="Picture 1">
            <a:extLst>
              <a:ext uri="{FF2B5EF4-FFF2-40B4-BE49-F238E27FC236}">
                <a16:creationId xmlns:a16="http://schemas.microsoft.com/office/drawing/2014/main" id="{4C58A9C1-65C9-4E6A-B0C5-05D6F4C9DE86}"/>
              </a:ext>
            </a:extLst>
          </p:cNvPr>
          <p:cNvPicPr>
            <a:picLocks noChangeAspect="1"/>
          </p:cNvPicPr>
          <p:nvPr/>
        </p:nvPicPr>
        <p:blipFill>
          <a:blip r:embed="rId3"/>
          <a:stretch>
            <a:fillRect/>
          </a:stretch>
        </p:blipFill>
        <p:spPr>
          <a:xfrm>
            <a:off x="1413453" y="2352501"/>
            <a:ext cx="6317094" cy="3626012"/>
          </a:xfrm>
          <a:prstGeom prst="rect">
            <a:avLst/>
          </a:prstGeom>
        </p:spPr>
      </p:pic>
    </p:spTree>
    <p:extLst>
      <p:ext uri="{BB962C8B-B14F-4D97-AF65-F5344CB8AC3E}">
        <p14:creationId xmlns:p14="http://schemas.microsoft.com/office/powerpoint/2010/main" val="2545689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164306" y="1139580"/>
            <a:ext cx="8858249" cy="5718420"/>
          </a:xfrm>
        </p:spPr>
        <p:txBody>
          <a:bodyPr/>
          <a:lstStyle/>
          <a:p>
            <a:endParaRPr lang="en-US" sz="1000" dirty="0"/>
          </a:p>
          <a:p>
            <a:r>
              <a:rPr lang="en-US" sz="2400" dirty="0"/>
              <a:t>NCDOT’s Data Driven Approach to Project Prioritization</a:t>
            </a:r>
          </a:p>
          <a:p>
            <a:pPr lvl="1"/>
            <a:r>
              <a:rPr lang="en-US" sz="2000" dirty="0"/>
              <a:t>Signed into law in 2013</a:t>
            </a:r>
          </a:p>
          <a:p>
            <a:pPr lvl="1"/>
            <a:r>
              <a:rPr lang="en-US" sz="2000" dirty="0"/>
              <a:t>How Prioritization works:</a:t>
            </a:r>
          </a:p>
        </p:txBody>
      </p:sp>
      <p:sp>
        <p:nvSpPr>
          <p:cNvPr id="10" name="Rectangle 2"/>
          <p:cNvSpPr txBox="1">
            <a:spLocks noRot="1" noChangeArrowheads="1"/>
          </p:cNvSpPr>
          <p:nvPr/>
        </p:nvSpPr>
        <p:spPr>
          <a:xfrm>
            <a:off x="123645" y="523680"/>
            <a:ext cx="8898910" cy="624001"/>
          </a:xfrm>
          <a:prstGeom prst="rect">
            <a:avLst/>
          </a:prstGeom>
          <a:noFill/>
          <a:extLst>
            <a:ext uri="{91240B29-F687-4F45-9708-019B960494DF}">
              <a14:hiddenLine xmlns:a14="http://schemas.microsoft.com/office/drawing/2010/main" w="0">
                <a:solidFill>
                  <a:schemeClr val="tx1"/>
                </a:solidFill>
                <a:miter lim="800000"/>
                <a:headEnd/>
                <a:tailEnd/>
              </a14:hiddenLine>
            </a:ext>
          </a:extLst>
        </p:spPr>
        <p:txBody>
          <a:bodyPr lIns="96609" tIns="48304" rIns="96609" bIns="48304"/>
          <a:lstStyle>
            <a:lvl1pPr algn="l" defTabSz="457200" rtl="0" eaLnBrk="1" latinLnBrk="0" hangingPunct="1">
              <a:spcBef>
                <a:spcPct val="0"/>
              </a:spcBef>
              <a:buNone/>
              <a:defRPr sz="3600" kern="1200">
                <a:solidFill>
                  <a:schemeClr val="tx1">
                    <a:lumMod val="75000"/>
                    <a:lumOff val="25000"/>
                  </a:schemeClr>
                </a:solidFill>
                <a:latin typeface=""/>
                <a:ea typeface="+mj-ea"/>
                <a:cs typeface="+mj-cs"/>
              </a:defRPr>
            </a:lvl1pPr>
          </a:lstStyle>
          <a:p>
            <a:pPr algn="ctr" fontAlgn="auto">
              <a:spcAft>
                <a:spcPts val="0"/>
              </a:spcAft>
            </a:pPr>
            <a:r>
              <a:rPr lang="en-US" altLang="en-US" sz="3200" dirty="0">
                <a:solidFill>
                  <a:prstClr val="black">
                    <a:lumMod val="75000"/>
                    <a:lumOff val="25000"/>
                  </a:prstClr>
                </a:solidFill>
              </a:rPr>
              <a:t>Background</a:t>
            </a:r>
          </a:p>
        </p:txBody>
      </p:sp>
      <p:sp>
        <p:nvSpPr>
          <p:cNvPr id="4" name="Text Placeholder 3">
            <a:extLst>
              <a:ext uri="{FF2B5EF4-FFF2-40B4-BE49-F238E27FC236}">
                <a16:creationId xmlns:a16="http://schemas.microsoft.com/office/drawing/2014/main" id="{74C4D5EF-723B-40B6-8ADE-C384D30C14F2}"/>
              </a:ext>
            </a:extLst>
          </p:cNvPr>
          <p:cNvSpPr>
            <a:spLocks noGrp="1"/>
          </p:cNvSpPr>
          <p:nvPr>
            <p:ph type="body" sz="quarter" idx="12"/>
          </p:nvPr>
        </p:nvSpPr>
        <p:spPr>
          <a:xfrm>
            <a:off x="5174455" y="51758"/>
            <a:ext cx="3848100" cy="273050"/>
          </a:xfrm>
        </p:spPr>
        <p:txBody>
          <a:bodyPr/>
          <a:lstStyle/>
          <a:p>
            <a:r>
              <a:rPr lang="en-US" dirty="0"/>
              <a:t>SBFs for New Location and Widening</a:t>
            </a:r>
          </a:p>
        </p:txBody>
      </p:sp>
      <p:sp>
        <p:nvSpPr>
          <p:cNvPr id="15" name="Slide Number Placeholder 2">
            <a:extLst>
              <a:ext uri="{FF2B5EF4-FFF2-40B4-BE49-F238E27FC236}">
                <a16:creationId xmlns:a16="http://schemas.microsoft.com/office/drawing/2014/main" id="{723F17DD-113D-4CE2-861F-08D89EE34623}"/>
              </a:ext>
            </a:extLst>
          </p:cNvPr>
          <p:cNvSpPr txBox="1">
            <a:spLocks/>
          </p:cNvSpPr>
          <p:nvPr/>
        </p:nvSpPr>
        <p:spPr>
          <a:xfrm>
            <a:off x="8686800" y="6356350"/>
            <a:ext cx="379561" cy="4127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chemeClr val="tx1">
                    <a:lumMod val="50000"/>
                    <a:lumOff val="50000"/>
                  </a:schemeClr>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8E0C9224-0E86-4A9A-8DD9-792BBB0652B6}" type="slidenum">
              <a:rPr lang="en-US" altLang="en-US" smtClean="0"/>
              <a:pPr>
                <a:defRPr/>
              </a:pPr>
              <a:t>6</a:t>
            </a:fld>
            <a:endParaRPr lang="en-US" altLang="en-US" dirty="0"/>
          </a:p>
        </p:txBody>
      </p:sp>
      <p:pic>
        <p:nvPicPr>
          <p:cNvPr id="2" name="Picture 1">
            <a:extLst>
              <a:ext uri="{FF2B5EF4-FFF2-40B4-BE49-F238E27FC236}">
                <a16:creationId xmlns:a16="http://schemas.microsoft.com/office/drawing/2014/main" id="{8E84CCA6-BA8C-4E2F-A871-65096ED1FF29}"/>
              </a:ext>
            </a:extLst>
          </p:cNvPr>
          <p:cNvPicPr>
            <a:picLocks noChangeAspect="1"/>
          </p:cNvPicPr>
          <p:nvPr/>
        </p:nvPicPr>
        <p:blipFill>
          <a:blip r:embed="rId3"/>
          <a:stretch>
            <a:fillRect/>
          </a:stretch>
        </p:blipFill>
        <p:spPr>
          <a:xfrm>
            <a:off x="960561" y="2643448"/>
            <a:ext cx="7222877" cy="40099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35296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164306" y="1139580"/>
            <a:ext cx="8858249" cy="5718420"/>
          </a:xfrm>
        </p:spPr>
        <p:txBody>
          <a:bodyPr/>
          <a:lstStyle/>
          <a:p>
            <a:endParaRPr lang="en-US" sz="1000" dirty="0"/>
          </a:p>
          <a:p>
            <a:r>
              <a:rPr lang="en-US" sz="2400" dirty="0"/>
              <a:t>NCDOT’s Data Driven Approach to Project Prioritization</a:t>
            </a:r>
          </a:p>
          <a:p>
            <a:pPr lvl="1"/>
            <a:r>
              <a:rPr lang="en-US" sz="2000" dirty="0"/>
              <a:t>Signed into law in 2013</a:t>
            </a:r>
          </a:p>
          <a:p>
            <a:pPr lvl="1"/>
            <a:r>
              <a:rPr lang="en-US" sz="2000" dirty="0"/>
              <a:t>How Prioritization works:</a:t>
            </a:r>
          </a:p>
        </p:txBody>
      </p:sp>
      <p:sp>
        <p:nvSpPr>
          <p:cNvPr id="10" name="Rectangle 2"/>
          <p:cNvSpPr txBox="1">
            <a:spLocks noRot="1" noChangeArrowheads="1"/>
          </p:cNvSpPr>
          <p:nvPr/>
        </p:nvSpPr>
        <p:spPr>
          <a:xfrm>
            <a:off x="123645" y="507479"/>
            <a:ext cx="8898910" cy="624001"/>
          </a:xfrm>
          <a:prstGeom prst="rect">
            <a:avLst/>
          </a:prstGeom>
          <a:noFill/>
          <a:extLst>
            <a:ext uri="{91240B29-F687-4F45-9708-019B960494DF}">
              <a14:hiddenLine xmlns:a14="http://schemas.microsoft.com/office/drawing/2010/main" w="0">
                <a:solidFill>
                  <a:schemeClr val="tx1"/>
                </a:solidFill>
                <a:miter lim="800000"/>
                <a:headEnd/>
                <a:tailEnd/>
              </a14:hiddenLine>
            </a:ext>
          </a:extLst>
        </p:spPr>
        <p:txBody>
          <a:bodyPr lIns="96609" tIns="48304" rIns="96609" bIns="48304"/>
          <a:lstStyle>
            <a:lvl1pPr algn="l" defTabSz="457200" rtl="0" eaLnBrk="1" latinLnBrk="0" hangingPunct="1">
              <a:spcBef>
                <a:spcPct val="0"/>
              </a:spcBef>
              <a:buNone/>
              <a:defRPr sz="3600" kern="1200">
                <a:solidFill>
                  <a:schemeClr val="tx1">
                    <a:lumMod val="75000"/>
                    <a:lumOff val="25000"/>
                  </a:schemeClr>
                </a:solidFill>
                <a:latin typeface=""/>
                <a:ea typeface="+mj-ea"/>
                <a:cs typeface="+mj-cs"/>
              </a:defRPr>
            </a:lvl1pPr>
          </a:lstStyle>
          <a:p>
            <a:pPr algn="ctr" fontAlgn="auto">
              <a:spcAft>
                <a:spcPts val="0"/>
              </a:spcAft>
            </a:pPr>
            <a:r>
              <a:rPr lang="en-US" altLang="en-US" sz="3200" dirty="0">
                <a:solidFill>
                  <a:prstClr val="black">
                    <a:lumMod val="75000"/>
                    <a:lumOff val="25000"/>
                  </a:prstClr>
                </a:solidFill>
              </a:rPr>
              <a:t>Background</a:t>
            </a:r>
          </a:p>
        </p:txBody>
      </p:sp>
      <p:sp>
        <p:nvSpPr>
          <p:cNvPr id="4" name="Text Placeholder 3">
            <a:extLst>
              <a:ext uri="{FF2B5EF4-FFF2-40B4-BE49-F238E27FC236}">
                <a16:creationId xmlns:a16="http://schemas.microsoft.com/office/drawing/2014/main" id="{74C4D5EF-723B-40B6-8ADE-C384D30C14F2}"/>
              </a:ext>
            </a:extLst>
          </p:cNvPr>
          <p:cNvSpPr>
            <a:spLocks noGrp="1"/>
          </p:cNvSpPr>
          <p:nvPr>
            <p:ph type="body" sz="quarter" idx="12"/>
          </p:nvPr>
        </p:nvSpPr>
        <p:spPr>
          <a:xfrm>
            <a:off x="5174455" y="61377"/>
            <a:ext cx="3848100" cy="273050"/>
          </a:xfrm>
        </p:spPr>
        <p:txBody>
          <a:bodyPr/>
          <a:lstStyle/>
          <a:p>
            <a:r>
              <a:rPr lang="en-US" dirty="0"/>
              <a:t>SBFs for New Location and Widening</a:t>
            </a:r>
          </a:p>
        </p:txBody>
      </p:sp>
      <p:sp>
        <p:nvSpPr>
          <p:cNvPr id="15" name="Slide Number Placeholder 2">
            <a:extLst>
              <a:ext uri="{FF2B5EF4-FFF2-40B4-BE49-F238E27FC236}">
                <a16:creationId xmlns:a16="http://schemas.microsoft.com/office/drawing/2014/main" id="{723F17DD-113D-4CE2-861F-08D89EE34623}"/>
              </a:ext>
            </a:extLst>
          </p:cNvPr>
          <p:cNvSpPr txBox="1">
            <a:spLocks/>
          </p:cNvSpPr>
          <p:nvPr/>
        </p:nvSpPr>
        <p:spPr>
          <a:xfrm>
            <a:off x="8686800" y="6356350"/>
            <a:ext cx="379561" cy="4127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chemeClr val="tx1">
                    <a:lumMod val="50000"/>
                    <a:lumOff val="50000"/>
                  </a:schemeClr>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8E0C9224-0E86-4A9A-8DD9-792BBB0652B6}" type="slidenum">
              <a:rPr lang="en-US" altLang="en-US" smtClean="0"/>
              <a:pPr>
                <a:defRPr/>
              </a:pPr>
              <a:t>7</a:t>
            </a:fld>
            <a:endParaRPr lang="en-US" altLang="en-US" dirty="0"/>
          </a:p>
        </p:txBody>
      </p:sp>
      <p:pic>
        <p:nvPicPr>
          <p:cNvPr id="3" name="Picture 2">
            <a:extLst>
              <a:ext uri="{FF2B5EF4-FFF2-40B4-BE49-F238E27FC236}">
                <a16:creationId xmlns:a16="http://schemas.microsoft.com/office/drawing/2014/main" id="{1D47BFFE-CB94-4528-A8FA-58CEFA87D326}"/>
              </a:ext>
            </a:extLst>
          </p:cNvPr>
          <p:cNvPicPr>
            <a:picLocks noChangeAspect="1"/>
          </p:cNvPicPr>
          <p:nvPr/>
        </p:nvPicPr>
        <p:blipFill>
          <a:blip r:embed="rId3"/>
          <a:stretch>
            <a:fillRect/>
          </a:stretch>
        </p:blipFill>
        <p:spPr>
          <a:xfrm>
            <a:off x="1172094" y="2643448"/>
            <a:ext cx="6803525" cy="4021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Oval 4">
            <a:extLst>
              <a:ext uri="{FF2B5EF4-FFF2-40B4-BE49-F238E27FC236}">
                <a16:creationId xmlns:a16="http://schemas.microsoft.com/office/drawing/2014/main" id="{2FF4D3D5-9A24-4D97-9CCB-048B91ADBC7F}"/>
              </a:ext>
            </a:extLst>
          </p:cNvPr>
          <p:cNvSpPr/>
          <p:nvPr/>
        </p:nvSpPr>
        <p:spPr>
          <a:xfrm>
            <a:off x="2053244" y="3429000"/>
            <a:ext cx="1920240" cy="494607"/>
          </a:xfrm>
          <a:prstGeom prst="ellipse">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6AB0C99-6F39-4763-A9D7-B83CB221B6E6}"/>
              </a:ext>
            </a:extLst>
          </p:cNvPr>
          <p:cNvSpPr/>
          <p:nvPr/>
        </p:nvSpPr>
        <p:spPr>
          <a:xfrm>
            <a:off x="1972887" y="4552385"/>
            <a:ext cx="1920240" cy="494607"/>
          </a:xfrm>
          <a:prstGeom prst="ellipse">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4BB3221D-B8FD-4151-9966-5B5C15D0E55E}"/>
              </a:ext>
            </a:extLst>
          </p:cNvPr>
          <p:cNvSpPr/>
          <p:nvPr/>
        </p:nvSpPr>
        <p:spPr>
          <a:xfrm>
            <a:off x="1972887" y="5675770"/>
            <a:ext cx="1920240" cy="494607"/>
          </a:xfrm>
          <a:prstGeom prst="ellipse">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580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164306" y="1139580"/>
            <a:ext cx="8858249" cy="5718420"/>
          </a:xfrm>
        </p:spPr>
        <p:txBody>
          <a:bodyPr/>
          <a:lstStyle/>
          <a:p>
            <a:endParaRPr lang="en-US" sz="1000" dirty="0"/>
          </a:p>
          <a:p>
            <a:r>
              <a:rPr lang="en-US" sz="2400" dirty="0"/>
              <a:t>Challenges to Quantifying the Safety Benefits for All Projects</a:t>
            </a:r>
          </a:p>
          <a:p>
            <a:pPr lvl="1"/>
            <a:r>
              <a:rPr lang="en-US" sz="2000" dirty="0"/>
              <a:t>Latest round of prioritization analyzed 1,204 highway projects ($54 billion)</a:t>
            </a:r>
          </a:p>
        </p:txBody>
      </p:sp>
      <p:sp>
        <p:nvSpPr>
          <p:cNvPr id="10" name="Rectangle 2"/>
          <p:cNvSpPr txBox="1">
            <a:spLocks noRot="1" noChangeArrowheads="1"/>
          </p:cNvSpPr>
          <p:nvPr/>
        </p:nvSpPr>
        <p:spPr>
          <a:xfrm>
            <a:off x="123645" y="469916"/>
            <a:ext cx="8898910" cy="624001"/>
          </a:xfrm>
          <a:prstGeom prst="rect">
            <a:avLst/>
          </a:prstGeom>
          <a:noFill/>
          <a:extLst>
            <a:ext uri="{91240B29-F687-4F45-9708-019B960494DF}">
              <a14:hiddenLine xmlns:a14="http://schemas.microsoft.com/office/drawing/2010/main" w="0">
                <a:solidFill>
                  <a:schemeClr val="tx1"/>
                </a:solidFill>
                <a:miter lim="800000"/>
                <a:headEnd/>
                <a:tailEnd/>
              </a14:hiddenLine>
            </a:ext>
          </a:extLst>
        </p:spPr>
        <p:txBody>
          <a:bodyPr lIns="96609" tIns="48304" rIns="96609" bIns="48304"/>
          <a:lstStyle>
            <a:lvl1pPr algn="l" defTabSz="457200" rtl="0" eaLnBrk="1" latinLnBrk="0" hangingPunct="1">
              <a:spcBef>
                <a:spcPct val="0"/>
              </a:spcBef>
              <a:buNone/>
              <a:defRPr sz="3600" kern="1200">
                <a:solidFill>
                  <a:schemeClr val="tx1">
                    <a:lumMod val="75000"/>
                    <a:lumOff val="25000"/>
                  </a:schemeClr>
                </a:solidFill>
                <a:latin typeface=""/>
                <a:ea typeface="+mj-ea"/>
                <a:cs typeface="+mj-cs"/>
              </a:defRPr>
            </a:lvl1pPr>
          </a:lstStyle>
          <a:p>
            <a:pPr algn="ctr" fontAlgn="auto">
              <a:spcAft>
                <a:spcPts val="0"/>
              </a:spcAft>
            </a:pPr>
            <a:r>
              <a:rPr lang="en-US" altLang="en-US" sz="3200" dirty="0">
                <a:solidFill>
                  <a:prstClr val="black">
                    <a:lumMod val="75000"/>
                    <a:lumOff val="25000"/>
                  </a:prstClr>
                </a:solidFill>
              </a:rPr>
              <a:t>Background</a:t>
            </a:r>
          </a:p>
        </p:txBody>
      </p:sp>
      <p:sp>
        <p:nvSpPr>
          <p:cNvPr id="4" name="Text Placeholder 3">
            <a:extLst>
              <a:ext uri="{FF2B5EF4-FFF2-40B4-BE49-F238E27FC236}">
                <a16:creationId xmlns:a16="http://schemas.microsoft.com/office/drawing/2014/main" id="{74C4D5EF-723B-40B6-8ADE-C384D30C14F2}"/>
              </a:ext>
            </a:extLst>
          </p:cNvPr>
          <p:cNvSpPr>
            <a:spLocks noGrp="1"/>
          </p:cNvSpPr>
          <p:nvPr>
            <p:ph type="body" sz="quarter" idx="12"/>
          </p:nvPr>
        </p:nvSpPr>
        <p:spPr>
          <a:xfrm>
            <a:off x="5174455" y="61755"/>
            <a:ext cx="3848100" cy="273050"/>
          </a:xfrm>
        </p:spPr>
        <p:txBody>
          <a:bodyPr/>
          <a:lstStyle/>
          <a:p>
            <a:r>
              <a:rPr lang="en-US" dirty="0"/>
              <a:t>SBFs for New Location and Widening</a:t>
            </a:r>
          </a:p>
        </p:txBody>
      </p:sp>
      <p:sp>
        <p:nvSpPr>
          <p:cNvPr id="15" name="Slide Number Placeholder 2">
            <a:extLst>
              <a:ext uri="{FF2B5EF4-FFF2-40B4-BE49-F238E27FC236}">
                <a16:creationId xmlns:a16="http://schemas.microsoft.com/office/drawing/2014/main" id="{723F17DD-113D-4CE2-861F-08D89EE34623}"/>
              </a:ext>
            </a:extLst>
          </p:cNvPr>
          <p:cNvSpPr txBox="1">
            <a:spLocks/>
          </p:cNvSpPr>
          <p:nvPr/>
        </p:nvSpPr>
        <p:spPr>
          <a:xfrm>
            <a:off x="8686800" y="6356350"/>
            <a:ext cx="379561" cy="4127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chemeClr val="tx1">
                    <a:lumMod val="50000"/>
                    <a:lumOff val="50000"/>
                  </a:schemeClr>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8E0C9224-0E86-4A9A-8DD9-792BBB0652B6}" type="slidenum">
              <a:rPr lang="en-US" altLang="en-US" smtClean="0"/>
              <a:pPr>
                <a:defRPr/>
              </a:pPr>
              <a:t>8</a:t>
            </a:fld>
            <a:endParaRPr lang="en-US" altLang="en-US" dirty="0"/>
          </a:p>
        </p:txBody>
      </p:sp>
    </p:spTree>
    <p:extLst>
      <p:ext uri="{BB962C8B-B14F-4D97-AF65-F5344CB8AC3E}">
        <p14:creationId xmlns:p14="http://schemas.microsoft.com/office/powerpoint/2010/main" val="1846723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164306" y="1139580"/>
            <a:ext cx="8858249" cy="5718420"/>
          </a:xfrm>
        </p:spPr>
        <p:txBody>
          <a:bodyPr/>
          <a:lstStyle/>
          <a:p>
            <a:endParaRPr lang="en-US" sz="1000" dirty="0"/>
          </a:p>
          <a:p>
            <a:r>
              <a:rPr lang="en-US" sz="2400" dirty="0"/>
              <a:t>Challenges to Quantifying the Safety Benefits for All Projects</a:t>
            </a:r>
          </a:p>
          <a:p>
            <a:pPr lvl="1"/>
            <a:r>
              <a:rPr lang="en-US" sz="2000" dirty="0">
                <a:solidFill>
                  <a:schemeClr val="bg1">
                    <a:lumMod val="85000"/>
                  </a:schemeClr>
                </a:solidFill>
              </a:rPr>
              <a:t>Latest round of prioritization analyzed 1,204 highway projects ($54 billion)</a:t>
            </a:r>
          </a:p>
          <a:p>
            <a:pPr lvl="1"/>
            <a:r>
              <a:rPr lang="en-US" sz="2000" dirty="0"/>
              <a:t>Limited amount of information for projects as they are submitted</a:t>
            </a:r>
          </a:p>
          <a:p>
            <a:pPr lvl="2"/>
            <a:r>
              <a:rPr lang="en-US" sz="1600" dirty="0"/>
              <a:t>Example:  “Improve Intersection”</a:t>
            </a:r>
          </a:p>
        </p:txBody>
      </p:sp>
      <p:sp>
        <p:nvSpPr>
          <p:cNvPr id="10" name="Rectangle 2"/>
          <p:cNvSpPr txBox="1">
            <a:spLocks noRot="1" noChangeArrowheads="1"/>
          </p:cNvSpPr>
          <p:nvPr/>
        </p:nvSpPr>
        <p:spPr>
          <a:xfrm>
            <a:off x="123645" y="469916"/>
            <a:ext cx="8898910" cy="624001"/>
          </a:xfrm>
          <a:prstGeom prst="rect">
            <a:avLst/>
          </a:prstGeom>
          <a:noFill/>
          <a:extLst>
            <a:ext uri="{91240B29-F687-4F45-9708-019B960494DF}">
              <a14:hiddenLine xmlns:a14="http://schemas.microsoft.com/office/drawing/2010/main" w="0">
                <a:solidFill>
                  <a:schemeClr val="tx1"/>
                </a:solidFill>
                <a:miter lim="800000"/>
                <a:headEnd/>
                <a:tailEnd/>
              </a14:hiddenLine>
            </a:ext>
          </a:extLst>
        </p:spPr>
        <p:txBody>
          <a:bodyPr lIns="96609" tIns="48304" rIns="96609" bIns="48304"/>
          <a:lstStyle>
            <a:lvl1pPr algn="l" defTabSz="457200" rtl="0" eaLnBrk="1" latinLnBrk="0" hangingPunct="1">
              <a:spcBef>
                <a:spcPct val="0"/>
              </a:spcBef>
              <a:buNone/>
              <a:defRPr sz="3600" kern="1200">
                <a:solidFill>
                  <a:schemeClr val="tx1">
                    <a:lumMod val="75000"/>
                    <a:lumOff val="25000"/>
                  </a:schemeClr>
                </a:solidFill>
                <a:latin typeface=""/>
                <a:ea typeface="+mj-ea"/>
                <a:cs typeface="+mj-cs"/>
              </a:defRPr>
            </a:lvl1pPr>
          </a:lstStyle>
          <a:p>
            <a:pPr algn="ctr" fontAlgn="auto">
              <a:spcAft>
                <a:spcPts val="0"/>
              </a:spcAft>
            </a:pPr>
            <a:r>
              <a:rPr lang="en-US" altLang="en-US" sz="3200" dirty="0">
                <a:solidFill>
                  <a:prstClr val="black">
                    <a:lumMod val="75000"/>
                    <a:lumOff val="25000"/>
                  </a:prstClr>
                </a:solidFill>
              </a:rPr>
              <a:t>Background</a:t>
            </a:r>
          </a:p>
        </p:txBody>
      </p:sp>
      <p:sp>
        <p:nvSpPr>
          <p:cNvPr id="4" name="Text Placeholder 3">
            <a:extLst>
              <a:ext uri="{FF2B5EF4-FFF2-40B4-BE49-F238E27FC236}">
                <a16:creationId xmlns:a16="http://schemas.microsoft.com/office/drawing/2014/main" id="{74C4D5EF-723B-40B6-8ADE-C384D30C14F2}"/>
              </a:ext>
            </a:extLst>
          </p:cNvPr>
          <p:cNvSpPr>
            <a:spLocks noGrp="1"/>
          </p:cNvSpPr>
          <p:nvPr>
            <p:ph type="body" sz="quarter" idx="12"/>
          </p:nvPr>
        </p:nvSpPr>
        <p:spPr>
          <a:xfrm>
            <a:off x="5174455" y="66964"/>
            <a:ext cx="3848100" cy="273050"/>
          </a:xfrm>
        </p:spPr>
        <p:txBody>
          <a:bodyPr/>
          <a:lstStyle/>
          <a:p>
            <a:r>
              <a:rPr lang="en-US" dirty="0"/>
              <a:t>SBFs for New Location and Widening</a:t>
            </a:r>
          </a:p>
        </p:txBody>
      </p:sp>
      <p:sp>
        <p:nvSpPr>
          <p:cNvPr id="15" name="Slide Number Placeholder 2">
            <a:extLst>
              <a:ext uri="{FF2B5EF4-FFF2-40B4-BE49-F238E27FC236}">
                <a16:creationId xmlns:a16="http://schemas.microsoft.com/office/drawing/2014/main" id="{723F17DD-113D-4CE2-861F-08D89EE34623}"/>
              </a:ext>
            </a:extLst>
          </p:cNvPr>
          <p:cNvSpPr txBox="1">
            <a:spLocks/>
          </p:cNvSpPr>
          <p:nvPr/>
        </p:nvSpPr>
        <p:spPr>
          <a:xfrm>
            <a:off x="8686800" y="6356350"/>
            <a:ext cx="379561" cy="4127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chemeClr val="tx1">
                    <a:lumMod val="50000"/>
                    <a:lumOff val="50000"/>
                  </a:schemeClr>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8E0C9224-0E86-4A9A-8DD9-792BBB0652B6}" type="slidenum">
              <a:rPr lang="en-US" altLang="en-US" smtClean="0"/>
              <a:pPr>
                <a:defRPr/>
              </a:pPr>
              <a:t>9</a:t>
            </a:fld>
            <a:endParaRPr lang="en-US" altLang="en-US" dirty="0"/>
          </a:p>
        </p:txBody>
      </p:sp>
    </p:spTree>
    <p:extLst>
      <p:ext uri="{BB962C8B-B14F-4D97-AF65-F5344CB8AC3E}">
        <p14:creationId xmlns:p14="http://schemas.microsoft.com/office/powerpoint/2010/main" val="34975030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C516E1CA22297445B99DF4590DFF6E11" ma:contentTypeVersion="13" ma:contentTypeDescription="Create a new document." ma:contentTypeScope="" ma:versionID="86dccfa7c922d19c3726bac8a46ef9aa">
  <xsd:schema xmlns:xsd="http://www.w3.org/2001/XMLSchema" xmlns:xs="http://www.w3.org/2001/XMLSchema" xmlns:p="http://schemas.microsoft.com/office/2006/metadata/properties" xmlns:ns2="6c2a5d45-ecec-4eb8-9b14-12a132e17a24" xmlns:ns3="152bb8f6-9943-4e0b-b149-e0c8655e40cd" targetNamespace="http://schemas.microsoft.com/office/2006/metadata/properties" ma:root="true" ma:fieldsID="79fc43b214aeb56ab1c8c723a2fd06a3" ns2:_="" ns3:_="">
    <xsd:import namespace="6c2a5d45-ecec-4eb8-9b14-12a132e17a24"/>
    <xsd:import namespace="152bb8f6-9943-4e0b-b149-e0c8655e40c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2a5d45-ecec-4eb8-9b14-12a132e17a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2bb8f6-9943-4e0b-b149-e0c8655e40c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EE7069B8A6D6C641B3CB665A60392103" ma:contentTypeVersion="25" ma:contentTypeDescription="Upload an image." ma:contentTypeScope="" ma:versionID="d322d104ef2fcd3a43d87653faab13e6">
  <xsd:schema xmlns:xsd="http://www.w3.org/2001/XMLSchema" xmlns:xs="http://www.w3.org/2001/XMLSchema" xmlns:p="http://schemas.microsoft.com/office/2006/metadata/properties" xmlns:ns1="http://schemas.microsoft.com/sharepoint/v3" xmlns:ns2="BB67B8F7-63B1-4DD1-BD7F-43855AE83E4D" xmlns:ns4="084f7c45-40c1-4552-b9db-b0297b44ff26" xmlns:ns5="bb67b8f7-63b1-4dd1-bd7f-43855ae83e4d" xmlns:ns6="725b9b1f-91c5-4804-815f-3b5f0ffb0426" targetNamespace="http://schemas.microsoft.com/office/2006/metadata/properties" ma:root="true" ma:fieldsID="53f7e085e53a815f00596b287e2eedb7" ns1:_="" ns2:_="" ns4:_="" ns5:_="" ns6:_="">
    <xsd:import namespace="http://schemas.microsoft.com/sharepoint/v3"/>
    <xsd:import namespace="BB67B8F7-63B1-4DD1-BD7F-43855AE83E4D"/>
    <xsd:import namespace="084f7c45-40c1-4552-b9db-b0297b44ff26"/>
    <xsd:import namespace="bb67b8f7-63b1-4dd1-bd7f-43855ae83e4d"/>
    <xsd:import namespace="725b9b1f-91c5-4804-815f-3b5f0ffb0426"/>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4:TaxCatchAll" minOccurs="0"/>
                <xsd:element ref="ns4:da523fd3740241199a34d402e63771f7" minOccurs="0"/>
                <xsd:element ref="ns5:Category"/>
                <xsd:element ref="ns4:p9e26a8c28404ce9b38fa889d42538da" minOccurs="0"/>
                <xsd:element ref="ns6:_dlc_DocId" minOccurs="0"/>
                <xsd:element ref="ns6:_dlc_DocIdUrl" minOccurs="0"/>
                <xsd:element ref="ns6: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BB67B8F7-63B1-4DD1-BD7F-43855AE83E4D"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4"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84f7c45-40c1-4552-b9db-b0297b44ff26"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a9ba5-cf43-4263-9f56-a029298e0666}" ma:internalName="TaxCatchAll" ma:showField="CatchAllData" ma:web="725b9b1f-91c5-4804-815f-3b5f0ffb0426">
      <xsd:complexType>
        <xsd:complexContent>
          <xsd:extension base="dms:MultiChoiceLookup">
            <xsd:sequence>
              <xsd:element name="Value" type="dms:Lookup" maxOccurs="unbounded" minOccurs="0" nillable="true"/>
            </xsd:sequence>
          </xsd:extension>
        </xsd:complexContent>
      </xsd:complexType>
    </xsd:element>
    <xsd:element name="da523fd3740241199a34d402e63771f7" ma:index="27" nillable="true" ma:taxonomy="true" ma:internalName="da523fd3740241199a34d402e63771f7" ma:taxonomyFieldName="Data_x0020_Security_x0020_Classification" ma:displayName="Data Security Classification" ma:default="" ma:fieldId="{da523fd3-7402-4119-9a34-d402e63771f7}" ma:sspId="7ef604a7-ebc4-47af-96e9-7f1ad444f50a" ma:termSetId="191f5913-cb04-4caa-b768-2dce4110a145" ma:anchorId="00000000-0000-0000-0000-000000000000" ma:open="false" ma:isKeyword="false">
      <xsd:complexType>
        <xsd:sequence>
          <xsd:element ref="pc:Terms" minOccurs="0" maxOccurs="1"/>
        </xsd:sequence>
      </xsd:complexType>
    </xsd:element>
    <xsd:element name="p9e26a8c28404ce9b38fa889d42538da" ma:index="30" nillable="true" ma:taxonomy="true" ma:internalName="p9e26a8c28404ce9b38fa889d42538da" ma:taxonomyFieldName="Business_x0020_Content_x0020_Type" ma:displayName="Business Content Type" ma:default="" ma:fieldId="{99e26a8c-2840-4ce9-b38f-a889d42538da}" ma:sspId="7ef604a7-ebc4-47af-96e9-7f1ad444f50a" ma:termSetId="2ff7b169-9fb2-40a6-ac65-07cdb4f286f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b67b8f7-63b1-4dd1-bd7f-43855ae83e4d" elementFormDefault="qualified">
    <xsd:import namespace="http://schemas.microsoft.com/office/2006/documentManagement/types"/>
    <xsd:import namespace="http://schemas.microsoft.com/office/infopath/2007/PartnerControls"/>
    <xsd:element name="Category" ma:index="29" ma:displayName="Category" ma:format="Dropdown" ma:internalName="Category">
      <xsd:simpleType>
        <xsd:restriction base="dms:Choice">
          <xsd:enumeration value="Templates"/>
          <xsd:enumeration value="Content Templates"/>
        </xsd:restriction>
      </xsd:simpleType>
    </xsd:element>
  </xsd:schema>
  <xsd:schema xmlns:xsd="http://www.w3.org/2001/XMLSchema" xmlns:xs="http://www.w3.org/2001/XMLSchema" xmlns:dms="http://schemas.microsoft.com/office/2006/documentManagement/types" xmlns:pc="http://schemas.microsoft.com/office/infopath/2007/PartnerControls" targetNamespace="725b9b1f-91c5-4804-815f-3b5f0ffb0426" elementFormDefault="qualified">
    <xsd:import namespace="http://schemas.microsoft.com/office/2006/documentManagement/types"/>
    <xsd:import namespace="http://schemas.microsoft.com/office/infopath/2007/PartnerControls"/>
    <xsd:element name="_dlc_DocId" ma:index="31" nillable="true" ma:displayName="Document ID Value" ma:description="The value of the document ID assigned to this item." ma:internalName="_dlc_DocId" ma:readOnly="true">
      <xsd:simpleType>
        <xsd:restriction base="dms:Text"/>
      </xsd:simpleType>
    </xsd:element>
    <xsd:element name="_dlc_DocIdUrl" ma:index="3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72FD26-D5C4-4095-9D68-90E5DE7B63EF}">
  <ds:schemaRefs>
    <ds:schemaRef ds:uri="http://schemas.microsoft.com/sharepoint/events"/>
  </ds:schemaRefs>
</ds:datastoreItem>
</file>

<file path=customXml/itemProps2.xml><?xml version="1.0" encoding="utf-8"?>
<ds:datastoreItem xmlns:ds="http://schemas.openxmlformats.org/officeDocument/2006/customXml" ds:itemID="{A75F36FC-3684-4E3F-AFFC-F876A987905C}"/>
</file>

<file path=customXml/itemProps3.xml><?xml version="1.0" encoding="utf-8"?>
<ds:datastoreItem xmlns:ds="http://schemas.openxmlformats.org/officeDocument/2006/customXml" ds:itemID="{633ED7CD-4306-435D-9053-83D0E26F06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B67B8F7-63B1-4DD1-BD7F-43855AE83E4D"/>
    <ds:schemaRef ds:uri="084f7c45-40c1-4552-b9db-b0297b44ff26"/>
    <ds:schemaRef ds:uri="bb67b8f7-63b1-4dd1-bd7f-43855ae83e4d"/>
    <ds:schemaRef ds:uri="725b9b1f-91c5-4804-815f-3b5f0ffb04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9DC4630-270D-46C0-A49F-98B7CB7315F5}">
  <ds:schemaRefs>
    <ds:schemaRef ds:uri="http://schemas.openxmlformats.org/package/2006/metadata/core-properties"/>
    <ds:schemaRef ds:uri="http://purl.org/dc/elements/1.1/"/>
    <ds:schemaRef ds:uri="http://purl.org/dc/terms/"/>
    <ds:schemaRef ds:uri="http://schemas.microsoft.com/office/infopath/2007/PartnerControls"/>
    <ds:schemaRef ds:uri="http://schemas.microsoft.com/sharepoint/v3"/>
    <ds:schemaRef ds:uri="http://schemas.microsoft.com/office/2006/documentManagement/types"/>
    <ds:schemaRef ds:uri="http://schemas.microsoft.com/office/2006/metadata/properties"/>
    <ds:schemaRef ds:uri="http://www.w3.org/XML/1998/namespace"/>
    <ds:schemaRef ds:uri="725b9b1f-91c5-4804-815f-3b5f0ffb0426"/>
    <ds:schemaRef ds:uri="BB67B8F7-63B1-4DD1-BD7F-43855AE83E4D"/>
    <ds:schemaRef ds:uri="bb67b8f7-63b1-4dd1-bd7f-43855ae83e4d"/>
    <ds:schemaRef ds:uri="084f7c45-40c1-4552-b9db-b0297b44ff26"/>
    <ds:schemaRef ds:uri="http://purl.org/dc/dcmitype/"/>
  </ds:schemaRefs>
</ds:datastoreItem>
</file>

<file path=customXml/itemProps5.xml><?xml version="1.0" encoding="utf-8"?>
<ds:datastoreItem xmlns:ds="http://schemas.openxmlformats.org/officeDocument/2006/customXml" ds:itemID="{72B616C0-77A5-4E4D-B8A6-7A18F25518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NCDOT_Official_PowerPoint_Template_4x3</Template>
  <TotalTime>3269</TotalTime>
  <Words>3335</Words>
  <Application>Microsoft Office PowerPoint</Application>
  <PresentationFormat>On-screen Show (4:3)</PresentationFormat>
  <Paragraphs>583</Paragraphs>
  <Slides>30</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Courier New</vt:lpstr>
      <vt:lpstr>Office Theme</vt:lpstr>
      <vt:lpstr>Development of Safety Benefit Factors for New Location and Widening Projects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NC Deparment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Fatal and Serious Injury Trend Update</dc:title>
  <dc:creator>Oliver, Christopher J</dc:creator>
  <cp:keywords>PowerPoint, template, 4x3, official, presentation</cp:keywords>
  <dc:description/>
  <cp:lastModifiedBy>Murphy, Brian G</cp:lastModifiedBy>
  <cp:revision>188</cp:revision>
  <dcterms:created xsi:type="dcterms:W3CDTF">2017-01-31T12:54:44Z</dcterms:created>
  <dcterms:modified xsi:type="dcterms:W3CDTF">2021-12-08T12:44:58Z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0x010100C516E1CA22297445B99DF4590DFF6E11</vt:lpwstr>
  </property>
  <property fmtid="{D5CDD505-2E9C-101B-9397-08002B2CF9AE}" pid="3" name="_dlc_DocIdItemGuid">
    <vt:lpwstr>05a495ec-0491-4e1f-99aa-0280a0726d24</vt:lpwstr>
  </property>
  <property fmtid="{D5CDD505-2E9C-101B-9397-08002B2CF9AE}" pid="4" name="Business Content Type">
    <vt:lpwstr/>
  </property>
  <property fmtid="{D5CDD505-2E9C-101B-9397-08002B2CF9AE}" pid="5" name="Data Security Classification">
    <vt:lpwstr/>
  </property>
</Properties>
</file>